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6/19/2024</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6/19/2024</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B182E-2D40-FB91-C1FC-4C9F76D0D76C}"/>
              </a:ext>
            </a:extLst>
          </p:cNvPr>
          <p:cNvSpPr>
            <a:spLocks noGrp="1"/>
          </p:cNvSpPr>
          <p:nvPr>
            <p:ph type="ctrTitle"/>
          </p:nvPr>
        </p:nvSpPr>
        <p:spPr/>
        <p:txBody>
          <a:bodyPr>
            <a:normAutofit fontScale="90000"/>
          </a:bodyPr>
          <a:lstStyle/>
          <a:p>
            <a:pPr algn="ctr"/>
            <a:r>
              <a:rPr lang="en-US" sz="16600" dirty="0">
                <a:latin typeface="110_Besmellah_1(MRT)" pitchFamily="2" charset="0"/>
              </a:rPr>
              <a:t>h</a:t>
            </a:r>
            <a:endParaRPr lang="en-US" dirty="0">
              <a:latin typeface="110_Besmellah_1(MRT)" pitchFamily="2" charset="0"/>
            </a:endParaRPr>
          </a:p>
        </p:txBody>
      </p:sp>
    </p:spTree>
    <p:extLst>
      <p:ext uri="{BB962C8B-B14F-4D97-AF65-F5344CB8AC3E}">
        <p14:creationId xmlns:p14="http://schemas.microsoft.com/office/powerpoint/2010/main" val="29448867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40383D-C8B7-04F6-F8F3-4A70292AD662}"/>
              </a:ext>
            </a:extLst>
          </p:cNvPr>
          <p:cNvSpPr>
            <a:spLocks noGrp="1"/>
          </p:cNvSpPr>
          <p:nvPr>
            <p:ph idx="1"/>
          </p:nvPr>
        </p:nvSpPr>
        <p:spPr>
          <a:xfrm>
            <a:off x="1484310" y="502921"/>
            <a:ext cx="10018713" cy="5288280"/>
          </a:xfrm>
        </p:spPr>
        <p:txBody>
          <a:bodyPr anchor="t"/>
          <a:lstStyle/>
          <a:p>
            <a:pPr algn="r" rtl="1">
              <a:lnSpc>
                <a:spcPct val="150000"/>
              </a:lnSpc>
            </a:pPr>
            <a:r>
              <a:rPr lang="fa-IR" sz="2800" dirty="0"/>
              <a:t>کاربرد پایتون در علوم داده </a:t>
            </a:r>
          </a:p>
          <a:p>
            <a:pPr marL="0" indent="0" algn="r" rtl="1">
              <a:lnSpc>
                <a:spcPct val="150000"/>
              </a:lnSpc>
              <a:buNone/>
            </a:pPr>
            <a:endParaRPr lang="fa-IR" dirty="0"/>
          </a:p>
          <a:p>
            <a:pPr marL="0" indent="0" algn="r" rtl="1">
              <a:lnSpc>
                <a:spcPct val="150000"/>
              </a:lnSpc>
              <a:buNone/>
            </a:pPr>
            <a:r>
              <a:rPr lang="ar-SA" kern="100" dirty="0">
                <a:effectLst/>
                <a:latin typeface="Century Gothic" panose="020B0502020202020204" pitchFamily="34" charset="0"/>
                <a:ea typeface="Century Gothic" panose="020B0502020202020204" pitchFamily="34" charset="0"/>
                <a:cs typeface="Arial" panose="020B0604020202020204" pitchFamily="34" charset="0"/>
              </a:rPr>
              <a:t>علم داده به تجزیه و تحلیل داده و همینطور ذخیر آن گفته می‌شود؛ در گذشته شرکت‌های بزرگ نظیر گوگل و شرکت های فناوری اطلاعات از متخصصین علوم داده استفاده می‌کردند، اما در سال‌های اخیر با افزایش کسب و کارها این زمینه نیز همه‌گیر شد از نمونه‌های آن می‌توانم به شرکت ایرانی دیجیکالا اشاره کنم؛ که تمام اطلاعات و داده‌ها را تحلیل و بهترین محصولات را به مناسب‌ترین مشتری ارائه می‌دهد و این فقط بخش کوچکی از فعالیت یک متخصص داده محسوب می‌شود</a:t>
            </a:r>
            <a:r>
              <a:rPr lang="en-US" kern="100" dirty="0">
                <a:effectLst/>
                <a:latin typeface="Century Gothic" panose="020B0502020202020204" pitchFamily="34" charset="0"/>
                <a:ea typeface="Century Gothic" panose="020B0502020202020204" pitchFamily="34" charset="0"/>
                <a:cs typeface="Arial" panose="020B0604020202020204" pitchFamily="34" charset="0"/>
              </a:rPr>
              <a:t>.</a:t>
            </a:r>
          </a:p>
          <a:p>
            <a:pPr marL="0" indent="0" algn="r" rtl="1">
              <a:lnSpc>
                <a:spcPct val="150000"/>
              </a:lnSpc>
              <a:buNone/>
            </a:pPr>
            <a:endParaRPr lang="en-US" dirty="0"/>
          </a:p>
        </p:txBody>
      </p:sp>
    </p:spTree>
    <p:extLst>
      <p:ext uri="{BB962C8B-B14F-4D97-AF65-F5344CB8AC3E}">
        <p14:creationId xmlns:p14="http://schemas.microsoft.com/office/powerpoint/2010/main" val="25681291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F2F95FC-FBA2-A455-4DCB-E5C6DBE5ABD2}"/>
              </a:ext>
            </a:extLst>
          </p:cNvPr>
          <p:cNvSpPr>
            <a:spLocks noGrp="1"/>
          </p:cNvSpPr>
          <p:nvPr>
            <p:ph idx="1"/>
          </p:nvPr>
        </p:nvSpPr>
        <p:spPr>
          <a:xfrm>
            <a:off x="1484310" y="694945"/>
            <a:ext cx="10018713" cy="5096256"/>
          </a:xfrm>
        </p:spPr>
        <p:txBody>
          <a:bodyPr anchor="t"/>
          <a:lstStyle/>
          <a:p>
            <a:pPr algn="r" rtl="1"/>
            <a:r>
              <a:rPr lang="fa-IR" sz="2800" dirty="0"/>
              <a:t>کاربرد پایتون در توسعه نرم افزار </a:t>
            </a:r>
          </a:p>
          <a:p>
            <a:pPr marL="0" indent="0" algn="r" rtl="1">
              <a:buNone/>
            </a:pPr>
            <a:endParaRPr lang="fa-IR" dirty="0"/>
          </a:p>
          <a:p>
            <a:pPr marL="0" indent="0" algn="r" rtl="1">
              <a:lnSpc>
                <a:spcPct val="150000"/>
              </a:lnSpc>
              <a:buNone/>
            </a:pPr>
            <a:r>
              <a:rPr lang="ar-SA" dirty="0">
                <a:effectLst/>
                <a:latin typeface="Times New Roman" panose="02020603050405020304" pitchFamily="18" charset="0"/>
                <a:ea typeface="Times New Roman" panose="02020603050405020304" pitchFamily="18" charset="0"/>
              </a:rPr>
              <a:t>توسعه برنامه دسکتاپ با زبان برنامه نویسی پایتون یکی از مواردی است که اخیرا توسط برنامه نویس‌ها مورد استقبال شدید قرار گرفته است؛ شما می‌توانید با تسلط به کتابخانه</a:t>
            </a:r>
            <a:r>
              <a:rPr lang="en-US" dirty="0">
                <a:effectLst/>
                <a:latin typeface="Times New Roman" panose="02020603050405020304" pitchFamily="18" charset="0"/>
                <a:ea typeface="Times New Roman" panose="02020603050405020304" pitchFamily="18" charset="0"/>
              </a:rPr>
              <a:t> </a:t>
            </a:r>
            <a:r>
              <a:rPr lang="en-US" dirty="0" err="1">
                <a:effectLst/>
                <a:latin typeface="Times New Roman" panose="02020603050405020304" pitchFamily="18" charset="0"/>
                <a:ea typeface="Times New Roman" panose="02020603050405020304" pitchFamily="18" charset="0"/>
              </a:rPr>
              <a:t>Tkinter</a:t>
            </a:r>
            <a:r>
              <a:rPr lang="en-US" dirty="0">
                <a:effectLst/>
                <a:latin typeface="Times New Roman" panose="02020603050405020304" pitchFamily="18" charset="0"/>
                <a:ea typeface="Times New Roman" panose="02020603050405020304" pitchFamily="18" charset="0"/>
              </a:rPr>
              <a:t> </a:t>
            </a:r>
            <a:r>
              <a:rPr lang="ar-SA" dirty="0">
                <a:effectLst/>
                <a:latin typeface="Times New Roman" panose="02020603050405020304" pitchFamily="18" charset="0"/>
                <a:ea typeface="Times New Roman" panose="02020603050405020304" pitchFamily="18" charset="0"/>
              </a:rPr>
              <a:t>در پایتون نرم افزارهای دسکتاپ بسازید و آن را به دلخواه خود شخصی سازی کنید</a:t>
            </a:r>
            <a:r>
              <a:rPr lang="en-US" dirty="0">
                <a:effectLst/>
                <a:latin typeface="Times New Roman" panose="02020603050405020304" pitchFamily="18" charset="0"/>
                <a:ea typeface="Times New Roman" panose="02020603050405020304" pitchFamily="18" charset="0"/>
              </a:rPr>
              <a:t>.</a:t>
            </a:r>
          </a:p>
          <a:p>
            <a:pPr marL="0" indent="0" algn="r" rtl="1">
              <a:lnSpc>
                <a:spcPct val="150000"/>
              </a:lnSpc>
              <a:buNone/>
            </a:pPr>
            <a:r>
              <a:rPr lang="ar-SA" dirty="0">
                <a:effectLst/>
                <a:latin typeface="Times New Roman" panose="02020603050405020304" pitchFamily="18" charset="0"/>
                <a:ea typeface="Times New Roman" panose="02020603050405020304" pitchFamily="18" charset="0"/>
              </a:rPr>
              <a:t>قدرت پایتون را نباید در هیچ زمینه‌ای دستکم گرفت زیرا برای هر مشکلی یک راه حل و برای هر زمینه‌ای یک کتابخانه یا فریمورک دارد</a:t>
            </a:r>
            <a:r>
              <a:rPr lang="en-US" dirty="0">
                <a:effectLst/>
                <a:latin typeface="Times New Roman" panose="02020603050405020304" pitchFamily="18" charset="0"/>
                <a:ea typeface="Times New Roman" panose="02020603050405020304" pitchFamily="18" charset="0"/>
              </a:rPr>
              <a:t>.</a:t>
            </a:r>
          </a:p>
          <a:p>
            <a:pPr marL="0" indent="0" algn="r" rtl="1">
              <a:buNone/>
            </a:pPr>
            <a:endParaRPr lang="en-US" dirty="0"/>
          </a:p>
        </p:txBody>
      </p:sp>
    </p:spTree>
    <p:extLst>
      <p:ext uri="{BB962C8B-B14F-4D97-AF65-F5344CB8AC3E}">
        <p14:creationId xmlns:p14="http://schemas.microsoft.com/office/powerpoint/2010/main" val="18975291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A19FF74-F6FB-6E3B-290E-F50D30FE927A}"/>
              </a:ext>
            </a:extLst>
          </p:cNvPr>
          <p:cNvSpPr>
            <a:spLocks noGrp="1"/>
          </p:cNvSpPr>
          <p:nvPr>
            <p:ph idx="1"/>
          </p:nvPr>
        </p:nvSpPr>
        <p:spPr>
          <a:xfrm>
            <a:off x="1484310" y="594360"/>
            <a:ext cx="10018713" cy="5522975"/>
          </a:xfrm>
        </p:spPr>
        <p:txBody>
          <a:bodyPr anchor="t"/>
          <a:lstStyle/>
          <a:p>
            <a:pPr algn="r" rtl="1"/>
            <a:r>
              <a:rPr lang="fa-IR" dirty="0"/>
              <a:t>کاربرد پایتون در شبکه</a:t>
            </a:r>
          </a:p>
          <a:p>
            <a:pPr marL="0" indent="0" algn="r" rtl="1">
              <a:buNone/>
            </a:pPr>
            <a:endParaRPr lang="fa-IR" dirty="0"/>
          </a:p>
          <a:p>
            <a:pPr marL="0" indent="0" algn="r" rtl="1">
              <a:lnSpc>
                <a:spcPct val="150000"/>
              </a:lnSpc>
              <a:buNone/>
            </a:pPr>
            <a:r>
              <a:rPr lang="ar-SA" b="1" kern="100" dirty="0">
                <a:effectLst/>
                <a:latin typeface="Century Gothic" panose="020B0502020202020204" pitchFamily="34" charset="0"/>
                <a:ea typeface="Century Gothic" panose="020B0502020202020204" pitchFamily="34" charset="0"/>
                <a:cs typeface="Arial" panose="020B0604020202020204" pitchFamily="34" charset="0"/>
              </a:rPr>
              <a:t>زبان برنامه نویسی پایتون</a:t>
            </a:r>
            <a:r>
              <a:rPr lang="ar-SA" kern="100" dirty="0">
                <a:effectLst/>
                <a:latin typeface="Century Gothic" panose="020B0502020202020204" pitchFamily="34" charset="0"/>
                <a:ea typeface="Century Gothic" panose="020B0502020202020204" pitchFamily="34" charset="0"/>
                <a:cs typeface="Arial" panose="020B0604020202020204" pitchFamily="34" charset="0"/>
              </a:rPr>
              <a:t> یکی از مهمترین ابزارهای شبکه کارها محسوب می‌شود؛ از جمله کاربردهای پایتون در شبکه می‌توان به مدیریت و پیکربندی شبکه  همینطور نوشتن ماژول‌های مدیریت شبکه،  تنظیم سطح دسترسی، تنظیم و کار با پروتکل‌ها و حتی تست امنیت شبکه و… استفاده کرد؛ اگر قصد فعالیت در زمینه شبکه را دارید، یادگیری پایتون را حتما در برنامه خود قرار دهید.</a:t>
            </a:r>
            <a:endParaRPr lang="en-US" kern="100" dirty="0">
              <a:effectLst/>
              <a:latin typeface="Century Gothic" panose="020B0502020202020204" pitchFamily="34" charset="0"/>
              <a:ea typeface="Century Gothic" panose="020B0502020202020204" pitchFamily="34" charset="0"/>
              <a:cs typeface="Arial" panose="020B0604020202020204" pitchFamily="34" charset="0"/>
            </a:endParaRPr>
          </a:p>
          <a:p>
            <a:pPr marL="0" indent="0" algn="r" rtl="1">
              <a:buNone/>
            </a:pPr>
            <a:endParaRPr lang="en-US" dirty="0"/>
          </a:p>
        </p:txBody>
      </p:sp>
    </p:spTree>
    <p:extLst>
      <p:ext uri="{BB962C8B-B14F-4D97-AF65-F5344CB8AC3E}">
        <p14:creationId xmlns:p14="http://schemas.microsoft.com/office/powerpoint/2010/main" val="24797206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BE836E8-6E1C-9197-52A8-56DC1E193FD8}"/>
              </a:ext>
            </a:extLst>
          </p:cNvPr>
          <p:cNvSpPr>
            <a:spLocks noGrp="1"/>
          </p:cNvSpPr>
          <p:nvPr>
            <p:ph idx="1"/>
          </p:nvPr>
        </p:nvSpPr>
        <p:spPr>
          <a:xfrm>
            <a:off x="1484310" y="502920"/>
            <a:ext cx="10018713" cy="5468111"/>
          </a:xfrm>
        </p:spPr>
        <p:txBody>
          <a:bodyPr anchor="t">
            <a:normAutofit fontScale="92500" lnSpcReduction="20000"/>
          </a:bodyPr>
          <a:lstStyle/>
          <a:p>
            <a:pPr algn="r" rtl="1"/>
            <a:r>
              <a:rPr lang="fa-IR" dirty="0"/>
              <a:t>کاربرد پایتون در پزشکی</a:t>
            </a:r>
          </a:p>
          <a:p>
            <a:pPr algn="r" rtl="1"/>
            <a:endParaRPr lang="fa-IR" dirty="0"/>
          </a:p>
          <a:p>
            <a:pPr marL="0" indent="0" algn="r" rtl="1">
              <a:lnSpc>
                <a:spcPct val="150000"/>
              </a:lnSpc>
              <a:buNone/>
            </a:pPr>
            <a:r>
              <a:rPr lang="ar-SA" sz="2800" kern="100" dirty="0">
                <a:effectLst/>
                <a:latin typeface="Century Gothic" panose="020B0502020202020204" pitchFamily="34" charset="0"/>
                <a:ea typeface="Century Gothic" panose="020B0502020202020204" pitchFamily="34" charset="0"/>
                <a:cs typeface="Arial" panose="020B0604020202020204" pitchFamily="34" charset="0"/>
              </a:rPr>
              <a:t>زبان برنامه نویسی پایتون به دلیل کاربردهای فراوان نظر تمام زمینه‌ها و مشاغل از جمله پزشکی را نیز به خود جلب کرده است؛ در ادامه برخی از کاربردهای پایتون در پزشکی را مشاهده می‌کنیم</a:t>
            </a:r>
            <a:r>
              <a:rPr lang="en-US" sz="2800" kern="100" dirty="0">
                <a:effectLst/>
                <a:latin typeface="Century Gothic" panose="020B0502020202020204" pitchFamily="34" charset="0"/>
                <a:ea typeface="Century Gothic" panose="020B0502020202020204" pitchFamily="34" charset="0"/>
                <a:cs typeface="Arial" panose="020B0604020202020204" pitchFamily="34" charset="0"/>
              </a:rPr>
              <a:t>:</a:t>
            </a:r>
          </a:p>
          <a:p>
            <a:pPr algn="just" rtl="1">
              <a:lnSpc>
                <a:spcPct val="150000"/>
              </a:lnSpc>
              <a:spcBef>
                <a:spcPts val="0"/>
              </a:spcBef>
              <a:spcAft>
                <a:spcPts val="800"/>
              </a:spcAft>
              <a:buFont typeface="Wingdings" panose="05000000000000000000" pitchFamily="2" charset="2"/>
              <a:buChar char="§"/>
            </a:pPr>
            <a:r>
              <a:rPr lang="ar-SA" kern="100" dirty="0">
                <a:effectLst/>
                <a:latin typeface="Century Gothic" panose="020B0502020202020204" pitchFamily="34" charset="0"/>
                <a:ea typeface="Century Gothic" panose="020B0502020202020204" pitchFamily="34" charset="0"/>
                <a:cs typeface="Arial" panose="020B0604020202020204" pitchFamily="34" charset="0"/>
              </a:rPr>
              <a:t>ساخت اپلیکیشن های مشاور</a:t>
            </a:r>
            <a:r>
              <a:rPr lang="fa-IR" kern="100" dirty="0">
                <a:effectLst/>
                <a:latin typeface="Century Gothic" panose="020B0502020202020204" pitchFamily="34" charset="0"/>
                <a:ea typeface="Century Gothic" panose="020B0502020202020204" pitchFamily="34" charset="0"/>
                <a:cs typeface="Arial" panose="020B0604020202020204" pitchFamily="34" charset="0"/>
              </a:rPr>
              <a:t>ه</a:t>
            </a:r>
            <a:r>
              <a:rPr lang="ar-SA" kern="100" dirty="0">
                <a:effectLst/>
                <a:latin typeface="Century Gothic" panose="020B0502020202020204" pitchFamily="34" charset="0"/>
                <a:ea typeface="Century Gothic" panose="020B0502020202020204" pitchFamily="34" charset="0"/>
                <a:cs typeface="Arial" panose="020B0604020202020204" pitchFamily="34" charset="0"/>
              </a:rPr>
              <a:t> پزشکی ،نوبت دهی و...</a:t>
            </a:r>
            <a:endParaRPr lang="en-US" kern="100" dirty="0">
              <a:effectLst/>
              <a:latin typeface="Century Gothic" panose="020B0502020202020204" pitchFamily="34" charset="0"/>
              <a:ea typeface="Century Gothic" panose="020B0502020202020204" pitchFamily="34" charset="0"/>
              <a:cs typeface="Arial" panose="020B0604020202020204" pitchFamily="34" charset="0"/>
            </a:endParaRPr>
          </a:p>
          <a:p>
            <a:pPr algn="just" rtl="1">
              <a:lnSpc>
                <a:spcPct val="150000"/>
              </a:lnSpc>
              <a:spcBef>
                <a:spcPts val="0"/>
              </a:spcBef>
              <a:spcAft>
                <a:spcPts val="800"/>
              </a:spcAft>
              <a:buFont typeface="Wingdings" panose="05000000000000000000" pitchFamily="2" charset="2"/>
              <a:buChar char="§"/>
            </a:pPr>
            <a:r>
              <a:rPr lang="ar-SA" kern="100" dirty="0">
                <a:effectLst/>
                <a:latin typeface="Century Gothic" panose="020B0502020202020204" pitchFamily="34" charset="0"/>
                <a:ea typeface="Century Gothic" panose="020B0502020202020204" pitchFamily="34" charset="0"/>
                <a:cs typeface="Arial" panose="020B0604020202020204" pitchFamily="34" charset="0"/>
              </a:rPr>
              <a:t>نرم افزار های مدیریت سیستم بیمارستان ها </a:t>
            </a:r>
            <a:endParaRPr lang="en-US" kern="100" dirty="0">
              <a:effectLst/>
              <a:latin typeface="Century Gothic" panose="020B0502020202020204" pitchFamily="34" charset="0"/>
              <a:ea typeface="Century Gothic" panose="020B0502020202020204" pitchFamily="34" charset="0"/>
              <a:cs typeface="Arial" panose="020B0604020202020204" pitchFamily="34" charset="0"/>
            </a:endParaRPr>
          </a:p>
          <a:p>
            <a:pPr algn="just" rtl="1">
              <a:lnSpc>
                <a:spcPct val="150000"/>
              </a:lnSpc>
              <a:spcBef>
                <a:spcPts val="0"/>
              </a:spcBef>
              <a:spcAft>
                <a:spcPts val="800"/>
              </a:spcAft>
              <a:buFont typeface="Wingdings" panose="05000000000000000000" pitchFamily="2" charset="2"/>
              <a:buChar char="§"/>
            </a:pPr>
            <a:r>
              <a:rPr lang="ar-SA" kern="100" dirty="0">
                <a:effectLst/>
                <a:latin typeface="Century Gothic" panose="020B0502020202020204" pitchFamily="34" charset="0"/>
                <a:ea typeface="Century Gothic" panose="020B0502020202020204" pitchFamily="34" charset="0"/>
                <a:cs typeface="Arial" panose="020B0604020202020204" pitchFamily="34" charset="0"/>
              </a:rPr>
              <a:t>تشخیص بیماری ها به کمک تصاویر و نمومنه ها </a:t>
            </a:r>
            <a:endParaRPr lang="en-US" kern="100" dirty="0">
              <a:effectLst/>
              <a:latin typeface="Century Gothic" panose="020B0502020202020204" pitchFamily="34" charset="0"/>
              <a:ea typeface="Century Gothic" panose="020B0502020202020204" pitchFamily="34" charset="0"/>
              <a:cs typeface="Arial" panose="020B0604020202020204" pitchFamily="34" charset="0"/>
            </a:endParaRPr>
          </a:p>
          <a:p>
            <a:pPr algn="just" rtl="1">
              <a:lnSpc>
                <a:spcPct val="150000"/>
              </a:lnSpc>
              <a:spcBef>
                <a:spcPts val="0"/>
              </a:spcBef>
              <a:spcAft>
                <a:spcPts val="800"/>
              </a:spcAft>
              <a:buFont typeface="Wingdings" panose="05000000000000000000" pitchFamily="2" charset="2"/>
              <a:buChar char="§"/>
            </a:pPr>
            <a:r>
              <a:rPr lang="ar-SA" kern="100" dirty="0">
                <a:effectLst/>
                <a:latin typeface="Century Gothic" panose="020B0502020202020204" pitchFamily="34" charset="0"/>
                <a:ea typeface="Century Gothic" panose="020B0502020202020204" pitchFamily="34" charset="0"/>
                <a:cs typeface="Arial" panose="020B0604020202020204" pitchFamily="34" charset="0"/>
              </a:rPr>
              <a:t>پیش بینی روند پیشرفت بیماری </a:t>
            </a:r>
            <a:endParaRPr lang="en-US" kern="100" dirty="0">
              <a:effectLst/>
              <a:latin typeface="Century Gothic" panose="020B0502020202020204" pitchFamily="34" charset="0"/>
              <a:ea typeface="Century Gothic" panose="020B0502020202020204" pitchFamily="34" charset="0"/>
              <a:cs typeface="Arial" panose="020B0604020202020204" pitchFamily="34" charset="0"/>
            </a:endParaRPr>
          </a:p>
          <a:p>
            <a:pPr marL="0" marR="0" lvl="0" indent="0" algn="just" rtl="1">
              <a:lnSpc>
                <a:spcPct val="150000"/>
              </a:lnSpc>
              <a:spcBef>
                <a:spcPts val="0"/>
              </a:spcBef>
              <a:spcAft>
                <a:spcPts val="800"/>
              </a:spcAft>
              <a:buNone/>
            </a:pPr>
            <a:r>
              <a:rPr lang="ar-SA" sz="2000" kern="100" dirty="0">
                <a:effectLst/>
                <a:latin typeface="Century Gothic" panose="020B0502020202020204" pitchFamily="34" charset="0"/>
                <a:ea typeface="Century Gothic" panose="020B0502020202020204" pitchFamily="34" charset="0"/>
                <a:cs typeface="Arial" panose="020B0604020202020204" pitchFamily="34" charset="0"/>
              </a:rPr>
              <a:t>و....</a:t>
            </a:r>
            <a:endParaRPr lang="en-US" sz="2000" kern="100" dirty="0">
              <a:effectLst/>
              <a:latin typeface="Century Gothic" panose="020B0502020202020204" pitchFamily="34" charset="0"/>
              <a:ea typeface="Century Gothic" panose="020B0502020202020204" pitchFamily="34" charset="0"/>
              <a:cs typeface="Arial" panose="020B0604020202020204" pitchFamily="34" charset="0"/>
            </a:endParaRPr>
          </a:p>
          <a:p>
            <a:pPr marL="0" indent="0" algn="r" rtl="1">
              <a:buNone/>
            </a:pPr>
            <a:endParaRPr lang="en-US" dirty="0"/>
          </a:p>
        </p:txBody>
      </p:sp>
    </p:spTree>
    <p:extLst>
      <p:ext uri="{BB962C8B-B14F-4D97-AF65-F5344CB8AC3E}">
        <p14:creationId xmlns:p14="http://schemas.microsoft.com/office/powerpoint/2010/main" val="17349815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E05095-1F87-86DF-C3A0-5F46179891D6}"/>
              </a:ext>
            </a:extLst>
          </p:cNvPr>
          <p:cNvSpPr>
            <a:spLocks noGrp="1"/>
          </p:cNvSpPr>
          <p:nvPr>
            <p:ph idx="1"/>
          </p:nvPr>
        </p:nvSpPr>
        <p:spPr>
          <a:xfrm>
            <a:off x="1484310" y="420624"/>
            <a:ext cx="10018713" cy="5852159"/>
          </a:xfrm>
        </p:spPr>
        <p:txBody>
          <a:bodyPr anchor="t"/>
          <a:lstStyle/>
          <a:p>
            <a:pPr algn="r" rtl="1"/>
            <a:r>
              <a:rPr lang="fa-IR" dirty="0"/>
              <a:t>کاربرد پایتون در داده کاوی</a:t>
            </a:r>
          </a:p>
          <a:p>
            <a:pPr marL="0" indent="0" algn="r" rtl="1">
              <a:lnSpc>
                <a:spcPct val="150000"/>
              </a:lnSpc>
              <a:buNone/>
            </a:pPr>
            <a:r>
              <a:rPr lang="ar-SA" sz="2100" dirty="0"/>
              <a:t>شاید واژه داده کاوی کمی عجیب باشد پس ابتدا به شما خواهم گفت که داده کاوی چیست؟ به « علم جمع آوری اطلاعات » داده کاوی گفته می‌شود؛ حال نقش پایتون در داده کاوی چیست؟ پایتون با داشتن کتابخانه‌های قدرتمندی مثل</a:t>
            </a:r>
            <a:r>
              <a:rPr lang="en-US" sz="2100" dirty="0"/>
              <a:t> </a:t>
            </a:r>
            <a:r>
              <a:rPr lang="en-US" sz="2100" dirty="0" err="1"/>
              <a:t>Numpy</a:t>
            </a:r>
            <a:r>
              <a:rPr lang="en-US" sz="2100" dirty="0"/>
              <a:t> </a:t>
            </a:r>
            <a:r>
              <a:rPr lang="ar-SA" sz="2100" dirty="0"/>
              <a:t>و </a:t>
            </a:r>
            <a:r>
              <a:rPr lang="en-US" sz="2100" dirty="0" err="1"/>
              <a:t>Scipy</a:t>
            </a:r>
            <a:r>
              <a:rPr lang="en-US" sz="2100" dirty="0"/>
              <a:t> </a:t>
            </a:r>
            <a:r>
              <a:rPr lang="ar-SA" sz="2100" dirty="0"/>
              <a:t>و همینطور</a:t>
            </a:r>
            <a:r>
              <a:rPr lang="en-US" sz="2100" dirty="0"/>
              <a:t> Matplotlib </a:t>
            </a:r>
            <a:r>
              <a:rPr lang="ar-SA" sz="2100" dirty="0"/>
              <a:t>و سایر کتابخانه‌های قدرتمند دیگر بهترین گزینه برای افراد علاقمند به این زمینه به شمار می‌رود</a:t>
            </a:r>
            <a:r>
              <a:rPr lang="en-US" sz="2100" dirty="0"/>
              <a:t>.</a:t>
            </a:r>
          </a:p>
          <a:p>
            <a:pPr marL="0" indent="0" algn="r" rtl="1">
              <a:buNone/>
            </a:pPr>
            <a:r>
              <a:rPr lang="ar-SA" sz="2000" dirty="0">
                <a:effectLst/>
                <a:latin typeface="Times New Roman" panose="02020603050405020304" pitchFamily="18" charset="0"/>
                <a:ea typeface="Times New Roman" panose="02020603050405020304" pitchFamily="18" charset="0"/>
              </a:rPr>
              <a:t>دلایل استفاده از پایتون در داده کاوی به صورت زیر است</a:t>
            </a:r>
            <a:r>
              <a:rPr lang="en-US" sz="2000" dirty="0">
                <a:effectLst/>
                <a:latin typeface="Times New Roman" panose="02020603050405020304" pitchFamily="18" charset="0"/>
                <a:ea typeface="Times New Roman" panose="02020603050405020304" pitchFamily="18" charset="0"/>
              </a:rPr>
              <a:t>:</a:t>
            </a:r>
          </a:p>
          <a:p>
            <a:pPr marL="342900" marR="0" lvl="0" indent="-342900" algn="just" rtl="1">
              <a:buFont typeface="+mj-lt"/>
              <a:buAutoNum type="alphaLcParenR"/>
            </a:pPr>
            <a:r>
              <a:rPr lang="ar-SA" sz="1800" dirty="0">
                <a:effectLst/>
                <a:latin typeface="Times New Roman" panose="02020603050405020304" pitchFamily="18" charset="0"/>
                <a:ea typeface="Times New Roman" panose="02020603050405020304" pitchFamily="18" charset="0"/>
              </a:rPr>
              <a:t>سهولت یادگیری </a:t>
            </a:r>
            <a:endParaRPr lang="en-US" sz="1800" dirty="0">
              <a:effectLst/>
              <a:latin typeface="Times New Roman" panose="02020603050405020304" pitchFamily="18" charset="0"/>
              <a:ea typeface="Times New Roman" panose="02020603050405020304" pitchFamily="18" charset="0"/>
            </a:endParaRPr>
          </a:p>
          <a:p>
            <a:pPr marL="342900" marR="0" lvl="0" indent="-342900" algn="just" rtl="1">
              <a:buFont typeface="+mj-lt"/>
              <a:buAutoNum type="alphaLcParenR"/>
            </a:pPr>
            <a:r>
              <a:rPr lang="ar-SA" sz="1800" dirty="0">
                <a:effectLst/>
                <a:latin typeface="Times New Roman" panose="02020603050405020304" pitchFamily="18" charset="0"/>
                <a:ea typeface="Times New Roman" panose="02020603050405020304" pitchFamily="18" charset="0"/>
              </a:rPr>
              <a:t>مقیاس پذیری بالا </a:t>
            </a:r>
            <a:endParaRPr lang="en-US" sz="1800" dirty="0">
              <a:effectLst/>
              <a:latin typeface="Times New Roman" panose="02020603050405020304" pitchFamily="18" charset="0"/>
              <a:ea typeface="Times New Roman" panose="02020603050405020304" pitchFamily="18" charset="0"/>
            </a:endParaRPr>
          </a:p>
          <a:p>
            <a:pPr marL="342900" marR="0" lvl="0" indent="-342900" algn="just" rtl="1">
              <a:buFont typeface="+mj-lt"/>
              <a:buAutoNum type="alphaLcParenR"/>
            </a:pPr>
            <a:r>
              <a:rPr lang="ar-SA" sz="1800" dirty="0">
                <a:effectLst/>
                <a:latin typeface="Times New Roman" panose="02020603050405020304" pitchFamily="18" charset="0"/>
                <a:ea typeface="Times New Roman" panose="02020603050405020304" pitchFamily="18" charset="0"/>
              </a:rPr>
              <a:t>کتابخانه های قدرتمند و جامع </a:t>
            </a:r>
            <a:endParaRPr lang="en-US" sz="1800" dirty="0">
              <a:effectLst/>
              <a:latin typeface="Times New Roman" panose="02020603050405020304" pitchFamily="18" charset="0"/>
              <a:ea typeface="Times New Roman" panose="02020603050405020304" pitchFamily="18" charset="0"/>
            </a:endParaRPr>
          </a:p>
          <a:p>
            <a:pPr marL="342900" marR="0" lvl="0" indent="-342900" algn="just" rtl="1">
              <a:buFont typeface="+mj-lt"/>
              <a:buAutoNum type="alphaLcParenR"/>
            </a:pPr>
            <a:r>
              <a:rPr lang="ar-SA" sz="1800" dirty="0">
                <a:effectLst/>
                <a:latin typeface="Times New Roman" panose="02020603050405020304" pitchFamily="18" charset="0"/>
                <a:ea typeface="Times New Roman" panose="02020603050405020304" pitchFamily="18" charset="0"/>
              </a:rPr>
              <a:t>قدرت بالا در علو داده و الگوریتم </a:t>
            </a:r>
            <a:endParaRPr lang="en-US" sz="1800" dirty="0">
              <a:effectLst/>
              <a:latin typeface="Times New Roman" panose="02020603050405020304" pitchFamily="18" charset="0"/>
              <a:ea typeface="Times New Roman" panose="02020603050405020304" pitchFamily="18" charset="0"/>
            </a:endParaRPr>
          </a:p>
          <a:p>
            <a:pPr marL="0" indent="0" algn="r" rtl="1">
              <a:buNone/>
            </a:pPr>
            <a:endParaRPr lang="en-US" dirty="0"/>
          </a:p>
        </p:txBody>
      </p:sp>
    </p:spTree>
    <p:extLst>
      <p:ext uri="{BB962C8B-B14F-4D97-AF65-F5344CB8AC3E}">
        <p14:creationId xmlns:p14="http://schemas.microsoft.com/office/powerpoint/2010/main" val="38703620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BD97D9-D48A-2309-03C5-628A9EA28841}"/>
              </a:ext>
            </a:extLst>
          </p:cNvPr>
          <p:cNvSpPr>
            <a:spLocks noGrp="1"/>
          </p:cNvSpPr>
          <p:nvPr>
            <p:ph idx="1"/>
          </p:nvPr>
        </p:nvSpPr>
        <p:spPr>
          <a:xfrm>
            <a:off x="1484310" y="457201"/>
            <a:ext cx="10018713" cy="5334000"/>
          </a:xfrm>
        </p:spPr>
        <p:txBody>
          <a:bodyPr anchor="t"/>
          <a:lstStyle/>
          <a:p>
            <a:pPr algn="r" rtl="1"/>
            <a:r>
              <a:rPr lang="fa-IR" dirty="0"/>
              <a:t>کاربرد پایتون در هوش مصنوعی </a:t>
            </a:r>
          </a:p>
          <a:p>
            <a:pPr algn="r" rtl="1">
              <a:lnSpc>
                <a:spcPct val="150000"/>
              </a:lnSpc>
            </a:pPr>
            <a:r>
              <a:rPr lang="ar-SA" sz="1800" dirty="0">
                <a:effectLst/>
                <a:latin typeface="Times New Roman" panose="02020603050405020304" pitchFamily="18" charset="0"/>
                <a:ea typeface="Times New Roman" panose="02020603050405020304" pitchFamily="18" charset="0"/>
              </a:rPr>
              <a:t>هوش مصنوعی، واژه‌ای که امروزه ورد زبان تمام افراد است، تکنولوژی‌ای </a:t>
            </a:r>
            <a:r>
              <a:rPr lang="ar-SA" sz="1600" dirty="0">
                <a:effectLst/>
                <a:latin typeface="Times New Roman" panose="02020603050405020304" pitchFamily="18" charset="0"/>
                <a:ea typeface="Times New Roman" panose="02020603050405020304" pitchFamily="18" charset="0"/>
                <a:cs typeface="+mj-cs"/>
              </a:rPr>
              <a:t>که</a:t>
            </a:r>
            <a:r>
              <a:rPr lang="ar-SA" sz="1800" dirty="0">
                <a:effectLst/>
                <a:latin typeface="Times New Roman" panose="02020603050405020304" pitchFamily="18" charset="0"/>
                <a:ea typeface="Times New Roman" panose="02020603050405020304" pitchFamily="18" charset="0"/>
              </a:rPr>
              <a:t> هرکاری را برای شما انجام می‌دهد؛ اغراق نکرده‌ام اگر گفته باشم بخش بزرگی از آینده توسط هوش مصنوعی اداره خواهد شد؛ پس یادگیری این زمینه برای شما می‌تواند بسیار مفید و آینده‌دار باشد جالب است بدانید </a:t>
            </a:r>
            <a:r>
              <a:rPr lang="ar-SA" sz="1800" b="1" dirty="0">
                <a:effectLst/>
                <a:latin typeface="Times New Roman" panose="02020603050405020304" pitchFamily="18" charset="0"/>
                <a:ea typeface="Times New Roman" panose="02020603050405020304" pitchFamily="18" charset="0"/>
              </a:rPr>
              <a:t>زبان برنامه نویسی پایتون</a:t>
            </a:r>
            <a:r>
              <a:rPr lang="ar-SA" sz="1800" dirty="0">
                <a:effectLst/>
                <a:latin typeface="Times New Roman" panose="02020603050405020304" pitchFamily="18" charset="0"/>
                <a:ea typeface="Times New Roman" panose="02020603050405020304" pitchFamily="18" charset="0"/>
              </a:rPr>
              <a:t> به دلیل داشتن کتابخانه‌های علوم داده و یادگیری ماشین و… قوی‌ترین گزینه برای توسعه هوش مصنوعی به شمار می‌رود پس اگر علاقه‌مند به یادگیری هوش مصنوعی هستید پایتون گزینه خیلی قدرتمندی برای شما است</a:t>
            </a:r>
            <a:r>
              <a:rPr lang="en-US" sz="1800" dirty="0">
                <a:effectLst/>
                <a:latin typeface="Times New Roman" panose="02020603050405020304" pitchFamily="18" charset="0"/>
                <a:ea typeface="Times New Roman" panose="02020603050405020304" pitchFamily="18" charset="0"/>
              </a:rPr>
              <a:t>.</a:t>
            </a:r>
            <a:endParaRPr lang="fa-IR" sz="1800" dirty="0">
              <a:effectLst/>
              <a:latin typeface="Times New Roman" panose="02020603050405020304" pitchFamily="18" charset="0"/>
              <a:ea typeface="Times New Roman" panose="02020603050405020304" pitchFamily="18" charset="0"/>
            </a:endParaRPr>
          </a:p>
          <a:p>
            <a:pPr marL="0" indent="0" algn="r" rtl="1">
              <a:lnSpc>
                <a:spcPct val="150000"/>
              </a:lnSpc>
              <a:buNone/>
            </a:pPr>
            <a:r>
              <a:rPr lang="ar-SA" sz="1800" dirty="0">
                <a:effectLst/>
                <a:latin typeface="Times New Roman" panose="02020603050405020304" pitchFamily="18" charset="0"/>
                <a:ea typeface="Times New Roman" panose="02020603050405020304" pitchFamily="18" charset="0"/>
              </a:rPr>
              <a:t>چند</a:t>
            </a:r>
            <a:r>
              <a:rPr lang="fa-IR" sz="1800" dirty="0">
                <a:effectLst/>
                <a:latin typeface="Times New Roman" panose="02020603050405020304" pitchFamily="18" charset="0"/>
                <a:ea typeface="Times New Roman" panose="02020603050405020304" pitchFamily="18" charset="0"/>
              </a:rPr>
              <a:t> نمونه </a:t>
            </a:r>
            <a:r>
              <a:rPr lang="ar-SA" sz="1800" dirty="0">
                <a:effectLst/>
                <a:latin typeface="Times New Roman" panose="02020603050405020304" pitchFamily="18" charset="0"/>
                <a:ea typeface="Times New Roman" panose="02020603050405020304" pitchFamily="18" charset="0"/>
              </a:rPr>
              <a:t>از قدرتمندترین هوش مصنوعی های دنیا</a:t>
            </a:r>
            <a:r>
              <a:rPr lang="en-US" sz="1800" dirty="0">
                <a:effectLst/>
                <a:latin typeface="Times New Roman" panose="02020603050405020304" pitchFamily="18" charset="0"/>
                <a:ea typeface="Times New Roman" panose="02020603050405020304" pitchFamily="18" charset="0"/>
              </a:rPr>
              <a:t>:</a:t>
            </a:r>
            <a:endParaRPr lang="fa-IR" sz="1800" dirty="0">
              <a:effectLst/>
              <a:latin typeface="Times New Roman" panose="02020603050405020304" pitchFamily="18" charset="0"/>
              <a:ea typeface="Times New Roman" panose="02020603050405020304" pitchFamily="18" charset="0"/>
            </a:endParaRPr>
          </a:p>
          <a:p>
            <a:pPr marL="342900" marR="0" lvl="0" indent="-342900" algn="just" rtl="0">
              <a:buFont typeface="Symbol" panose="05050102010706020507" pitchFamily="18" charset="2"/>
              <a:buChar char=""/>
            </a:pPr>
            <a:r>
              <a:rPr lang="en-US" sz="1800" dirty="0">
                <a:effectLst/>
                <a:latin typeface="Times New Roman" panose="02020603050405020304" pitchFamily="18" charset="0"/>
                <a:ea typeface="Times New Roman" panose="02020603050405020304" pitchFamily="18" charset="0"/>
              </a:rPr>
              <a:t>Chat-</a:t>
            </a:r>
            <a:r>
              <a:rPr lang="en-US" sz="1800" dirty="0" err="1">
                <a:effectLst/>
                <a:latin typeface="Times New Roman" panose="02020603050405020304" pitchFamily="18" charset="0"/>
                <a:ea typeface="Times New Roman" panose="02020603050405020304" pitchFamily="18" charset="0"/>
              </a:rPr>
              <a:t>gpt</a:t>
            </a:r>
            <a:r>
              <a:rPr lang="en-US" sz="1800" dirty="0">
                <a:effectLst/>
                <a:latin typeface="Times New Roman" panose="02020603050405020304" pitchFamily="18" charset="0"/>
                <a:ea typeface="Times New Roman" panose="02020603050405020304" pitchFamily="18" charset="0"/>
              </a:rPr>
              <a:t> (</a:t>
            </a:r>
            <a:r>
              <a:rPr lang="ar-SA" sz="1800" dirty="0">
                <a:effectLst/>
                <a:latin typeface="Times New Roman" panose="02020603050405020304" pitchFamily="18" charset="0"/>
                <a:ea typeface="Times New Roman" panose="02020603050405020304" pitchFamily="18" charset="0"/>
              </a:rPr>
              <a:t>مکالمه و ارائه اطلاعات به زبان انسان</a:t>
            </a:r>
            <a:r>
              <a:rPr lang="en-US" sz="1800" dirty="0">
                <a:effectLst/>
                <a:latin typeface="Times New Roman" panose="02020603050405020304" pitchFamily="18" charset="0"/>
                <a:ea typeface="Times New Roman" panose="02020603050405020304" pitchFamily="18" charset="0"/>
              </a:rPr>
              <a:t>)</a:t>
            </a:r>
          </a:p>
          <a:p>
            <a:pPr marL="342900" marR="0" lvl="0" indent="-342900" algn="just">
              <a:buFont typeface="Symbol" panose="05050102010706020507" pitchFamily="18" charset="2"/>
              <a:buChar char=""/>
            </a:pPr>
            <a:r>
              <a:rPr lang="en-US" sz="1800" dirty="0" err="1">
                <a:effectLst/>
                <a:latin typeface="Times New Roman" panose="02020603050405020304" pitchFamily="18" charset="0"/>
                <a:ea typeface="Times New Roman" panose="02020603050405020304" pitchFamily="18" charset="0"/>
              </a:rPr>
              <a:t>Pictory</a:t>
            </a:r>
            <a:r>
              <a:rPr lang="en-US" sz="1800" dirty="0">
                <a:effectLst/>
                <a:latin typeface="Times New Roman" panose="02020603050405020304" pitchFamily="18" charset="0"/>
                <a:ea typeface="Times New Roman" panose="02020603050405020304" pitchFamily="18" charset="0"/>
              </a:rPr>
              <a:t> (</a:t>
            </a:r>
            <a:r>
              <a:rPr lang="ar-SA" sz="1800" dirty="0">
                <a:effectLst/>
                <a:latin typeface="Times New Roman" panose="02020603050405020304" pitchFamily="18" charset="0"/>
                <a:ea typeface="Times New Roman" panose="02020603050405020304" pitchFamily="18" charset="0"/>
              </a:rPr>
              <a:t>تولید کننده ویدیو</a:t>
            </a:r>
            <a:r>
              <a:rPr lang="en-US" sz="1800" dirty="0">
                <a:effectLst/>
                <a:latin typeface="Times New Roman" panose="02020603050405020304" pitchFamily="18" charset="0"/>
                <a:ea typeface="Times New Roman" panose="02020603050405020304" pitchFamily="18" charset="0"/>
              </a:rPr>
              <a:t>)</a:t>
            </a:r>
          </a:p>
          <a:p>
            <a:pPr marL="342900" marR="0" lvl="0" indent="-342900" algn="just">
              <a:buFont typeface="Symbol" panose="05050102010706020507" pitchFamily="18" charset="2"/>
              <a:buChar char=""/>
            </a:pPr>
            <a:r>
              <a:rPr lang="en-US" sz="1800" dirty="0">
                <a:effectLst/>
                <a:latin typeface="Times New Roman" panose="02020603050405020304" pitchFamily="18" charset="0"/>
                <a:ea typeface="Times New Roman" panose="02020603050405020304" pitchFamily="18" charset="0"/>
              </a:rPr>
              <a:t>Jasper (</a:t>
            </a:r>
            <a:r>
              <a:rPr lang="ar-SA" sz="1800" dirty="0">
                <a:effectLst/>
                <a:latin typeface="Times New Roman" panose="02020603050405020304" pitchFamily="18" charset="0"/>
                <a:ea typeface="Times New Roman" panose="02020603050405020304" pitchFamily="18" charset="0"/>
              </a:rPr>
              <a:t>دستیار نویسنده</a:t>
            </a:r>
            <a:r>
              <a:rPr lang="en-US" sz="1800" dirty="0">
                <a:effectLst/>
                <a:latin typeface="Times New Roman" panose="02020603050405020304" pitchFamily="18" charset="0"/>
                <a:ea typeface="Times New Roman" panose="02020603050405020304" pitchFamily="18" charset="0"/>
              </a:rPr>
              <a:t>)</a:t>
            </a:r>
          </a:p>
          <a:p>
            <a:pPr marL="342900" marR="0" lvl="0" indent="-342900" algn="just">
              <a:buFont typeface="Symbol" panose="05050102010706020507" pitchFamily="18" charset="2"/>
              <a:buChar char=""/>
            </a:pPr>
            <a:r>
              <a:rPr lang="en-US" sz="1800" dirty="0" err="1">
                <a:effectLst/>
                <a:latin typeface="Times New Roman" panose="02020603050405020304" pitchFamily="18" charset="0"/>
                <a:ea typeface="Times New Roman" panose="02020603050405020304" pitchFamily="18" charset="0"/>
              </a:rPr>
              <a:t>Murf</a:t>
            </a:r>
            <a:r>
              <a:rPr lang="en-US" sz="1800" dirty="0">
                <a:effectLst/>
                <a:latin typeface="Times New Roman" panose="02020603050405020304" pitchFamily="18" charset="0"/>
                <a:ea typeface="Times New Roman" panose="02020603050405020304" pitchFamily="18" charset="0"/>
              </a:rPr>
              <a:t> (</a:t>
            </a:r>
            <a:r>
              <a:rPr lang="ar-SA" sz="1800" dirty="0">
                <a:effectLst/>
                <a:latin typeface="Times New Roman" panose="02020603050405020304" pitchFamily="18" charset="0"/>
                <a:ea typeface="Times New Roman" panose="02020603050405020304" pitchFamily="18" charset="0"/>
              </a:rPr>
              <a:t>تبدیل متن به گفتار</a:t>
            </a:r>
            <a:r>
              <a:rPr lang="en-US" sz="1800" dirty="0">
                <a:effectLst/>
                <a:latin typeface="Times New Roman" panose="02020603050405020304" pitchFamily="18" charset="0"/>
                <a:ea typeface="Times New Roman" panose="02020603050405020304" pitchFamily="18" charset="0"/>
              </a:rPr>
              <a:t>)</a:t>
            </a:r>
          </a:p>
          <a:p>
            <a:pPr marL="0" indent="0" algn="r" rtl="1">
              <a:lnSpc>
                <a:spcPct val="150000"/>
              </a:lnSpc>
              <a:buNone/>
            </a:pPr>
            <a:endParaRPr lang="fa-IR" sz="1800" dirty="0">
              <a:effectLst/>
              <a:latin typeface="Times New Roman" panose="02020603050405020304" pitchFamily="18" charset="0"/>
              <a:ea typeface="Times New Roman" panose="02020603050405020304" pitchFamily="18" charset="0"/>
            </a:endParaRPr>
          </a:p>
          <a:p>
            <a:pPr algn="r" rtl="1">
              <a:lnSpc>
                <a:spcPct val="150000"/>
              </a:lnSpc>
            </a:pPr>
            <a:endParaRPr lang="en-US" sz="1800" dirty="0">
              <a:effectLst/>
              <a:latin typeface="Times New Roman" panose="02020603050405020304" pitchFamily="18" charset="0"/>
              <a:ea typeface="Times New Roman" panose="02020603050405020304" pitchFamily="18" charset="0"/>
            </a:endParaRPr>
          </a:p>
          <a:p>
            <a:pPr algn="r" rtl="1">
              <a:lnSpc>
                <a:spcPct val="150000"/>
              </a:lnSpc>
            </a:pPr>
            <a:endParaRPr lang="en-US" sz="1800" dirty="0">
              <a:effectLst/>
              <a:latin typeface="Times New Roman" panose="02020603050405020304" pitchFamily="18" charset="0"/>
              <a:ea typeface="Times New Roman" panose="02020603050405020304" pitchFamily="18" charset="0"/>
            </a:endParaRPr>
          </a:p>
          <a:p>
            <a:pPr algn="r" rtl="1"/>
            <a:endParaRPr lang="en-US" dirty="0"/>
          </a:p>
        </p:txBody>
      </p:sp>
    </p:spTree>
    <p:extLst>
      <p:ext uri="{BB962C8B-B14F-4D97-AF65-F5344CB8AC3E}">
        <p14:creationId xmlns:p14="http://schemas.microsoft.com/office/powerpoint/2010/main" val="22735901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A8E1CE2-0C7A-5C85-56F9-8546A6F8B3EF}"/>
              </a:ext>
            </a:extLst>
          </p:cNvPr>
          <p:cNvSpPr>
            <a:spLocks noGrp="1"/>
          </p:cNvSpPr>
          <p:nvPr>
            <p:ph idx="1"/>
          </p:nvPr>
        </p:nvSpPr>
        <p:spPr>
          <a:xfrm>
            <a:off x="1484310" y="621793"/>
            <a:ext cx="10018713" cy="5169408"/>
          </a:xfrm>
        </p:spPr>
        <p:txBody>
          <a:bodyPr anchor="t"/>
          <a:lstStyle/>
          <a:p>
            <a:pPr marL="0" indent="0" algn="r" rtl="1">
              <a:buNone/>
            </a:pPr>
            <a:r>
              <a:rPr lang="fa-IR" dirty="0"/>
              <a:t>کتابخانه در پایتون چیست؟</a:t>
            </a:r>
          </a:p>
          <a:p>
            <a:pPr marL="0" marR="0" indent="0" algn="r" rtl="1">
              <a:lnSpc>
                <a:spcPct val="115000"/>
              </a:lnSpc>
              <a:spcBef>
                <a:spcPts val="0"/>
              </a:spcBef>
              <a:spcAft>
                <a:spcPts val="800"/>
              </a:spcAft>
              <a:buNone/>
            </a:pPr>
            <a:r>
              <a:rPr lang="ar-SA" sz="2000" kern="100" dirty="0">
                <a:effectLst/>
                <a:latin typeface="Century Gothic" panose="020B0502020202020204" pitchFamily="34" charset="0"/>
                <a:ea typeface="Century Gothic" panose="020B0502020202020204" pitchFamily="34" charset="0"/>
                <a:cs typeface="Arial" panose="020B0604020202020204" pitchFamily="34" charset="0"/>
              </a:rPr>
              <a:t>به زبان تخصصی کتابخانه به مجموعه کدهایی گفته می‌شود که از قبل توسط برنامه نویس‌ها نوشته شده تا کار خودشان و سایر افراد را راحت کنند و لازم نباشد از صفر صفر تمام کدها را بنویسند</a:t>
            </a:r>
            <a:r>
              <a:rPr lang="en-US" sz="2000" kern="100" dirty="0">
                <a:effectLst/>
                <a:latin typeface="Century Gothic" panose="020B0502020202020204" pitchFamily="34" charset="0"/>
                <a:ea typeface="Century Gothic" panose="020B0502020202020204" pitchFamily="34" charset="0"/>
                <a:cs typeface="Arial" panose="020B0604020202020204" pitchFamily="34" charset="0"/>
              </a:rPr>
              <a:t>.</a:t>
            </a:r>
          </a:p>
          <a:p>
            <a:pPr marL="0" marR="0" indent="0" algn="r" rtl="1">
              <a:lnSpc>
                <a:spcPct val="115000"/>
              </a:lnSpc>
              <a:spcBef>
                <a:spcPts val="0"/>
              </a:spcBef>
              <a:spcAft>
                <a:spcPts val="800"/>
              </a:spcAft>
              <a:buNone/>
            </a:pPr>
            <a:r>
              <a:rPr lang="ar-SA" sz="2000" kern="100" dirty="0">
                <a:effectLst/>
                <a:latin typeface="Century Gothic" panose="020B0502020202020204" pitchFamily="34" charset="0"/>
                <a:ea typeface="Century Gothic" panose="020B0502020202020204" pitchFamily="34" charset="0"/>
                <a:cs typeface="Arial" panose="020B0604020202020204" pitchFamily="34" charset="0"/>
              </a:rPr>
              <a:t> </a:t>
            </a:r>
            <a:endParaRPr lang="en-US" sz="2000" kern="100" dirty="0">
              <a:effectLst/>
              <a:latin typeface="Century Gothic" panose="020B0502020202020204" pitchFamily="34" charset="0"/>
              <a:ea typeface="Century Gothic" panose="020B0502020202020204" pitchFamily="34" charset="0"/>
              <a:cs typeface="Arial" panose="020B0604020202020204" pitchFamily="34" charset="0"/>
            </a:endParaRPr>
          </a:p>
          <a:p>
            <a:pPr marL="0" marR="0" indent="0" algn="just" rtl="1">
              <a:lnSpc>
                <a:spcPct val="115000"/>
              </a:lnSpc>
              <a:spcBef>
                <a:spcPts val="0"/>
              </a:spcBef>
              <a:spcAft>
                <a:spcPts val="800"/>
              </a:spcAft>
              <a:buNone/>
            </a:pPr>
            <a:r>
              <a:rPr lang="ar-SA" sz="2000" kern="100" dirty="0">
                <a:effectLst/>
                <a:latin typeface="Century Gothic" panose="020B0502020202020204" pitchFamily="34" charset="0"/>
                <a:ea typeface="Century Gothic" panose="020B0502020202020204" pitchFamily="34" charset="0"/>
                <a:cs typeface="Arial" panose="020B0604020202020204" pitchFamily="34" charset="0"/>
              </a:rPr>
              <a:t>پس کتابخانه همان کدهای پایتون از قبل اماده شده است جهت راحتی برنامه‌نویس؛ احتمالا این سوال را بپرسید که آیا تنها کاربرد کتابخانه در پایتون همین است؟ خیر، وجود کتابخانه در پایتون به دلایل زیر مهم است</a:t>
            </a:r>
            <a:r>
              <a:rPr lang="en-US" sz="2000" kern="100" dirty="0">
                <a:effectLst/>
                <a:latin typeface="Century Gothic" panose="020B0502020202020204" pitchFamily="34" charset="0"/>
                <a:ea typeface="Century Gothic" panose="020B0502020202020204" pitchFamily="34" charset="0"/>
                <a:cs typeface="Arial" panose="020B0604020202020204" pitchFamily="34" charset="0"/>
              </a:rPr>
              <a:t>:</a:t>
            </a:r>
            <a:endParaRPr lang="fa-IR" sz="2000" kern="100" dirty="0">
              <a:effectLst/>
              <a:latin typeface="Century Gothic" panose="020B0502020202020204" pitchFamily="34" charset="0"/>
              <a:ea typeface="Century Gothic" panose="020B0502020202020204" pitchFamily="34" charset="0"/>
              <a:cs typeface="Arial" panose="020B0604020202020204" pitchFamily="34" charset="0"/>
            </a:endParaRPr>
          </a:p>
          <a:p>
            <a:pPr marL="0" marR="0" indent="0" algn="just" rtl="1">
              <a:lnSpc>
                <a:spcPct val="115000"/>
              </a:lnSpc>
              <a:spcBef>
                <a:spcPts val="0"/>
              </a:spcBef>
              <a:spcAft>
                <a:spcPts val="800"/>
              </a:spcAft>
              <a:buNone/>
            </a:pPr>
            <a:endParaRPr lang="fa-IR" sz="1800" kern="100" dirty="0">
              <a:latin typeface="Century Gothic" panose="020B0502020202020204" pitchFamily="34" charset="0"/>
              <a:ea typeface="Century Gothic" panose="020B0502020202020204" pitchFamily="34" charset="0"/>
              <a:cs typeface="Arial" panose="020B0604020202020204" pitchFamily="34" charset="0"/>
            </a:endParaRPr>
          </a:p>
          <a:p>
            <a:pPr marR="0" lvl="0" algn="r" rtl="1">
              <a:lnSpc>
                <a:spcPct val="115000"/>
              </a:lnSpc>
              <a:spcBef>
                <a:spcPts val="0"/>
              </a:spcBef>
              <a:spcAft>
                <a:spcPts val="800"/>
              </a:spcAft>
              <a:buFont typeface="Courier New" panose="02070309020205020404" pitchFamily="49" charset="0"/>
              <a:buChar char="o"/>
            </a:pPr>
            <a:r>
              <a:rPr lang="ar-SA" sz="2000" kern="100" dirty="0">
                <a:effectLst/>
                <a:latin typeface="Century Gothic" panose="020B0502020202020204" pitchFamily="34" charset="0"/>
                <a:ea typeface="Century Gothic" panose="020B0502020202020204" pitchFamily="34" charset="0"/>
                <a:cs typeface="Arial" panose="020B0604020202020204" pitchFamily="34" charset="0"/>
              </a:rPr>
              <a:t>صرفه جویی در زمان و انرژی</a:t>
            </a:r>
            <a:endParaRPr lang="en-US" sz="2000" kern="100" dirty="0">
              <a:effectLst/>
              <a:latin typeface="Century Gothic" panose="020B0502020202020204" pitchFamily="34" charset="0"/>
              <a:ea typeface="Century Gothic" panose="020B0502020202020204" pitchFamily="34" charset="0"/>
              <a:cs typeface="Arial" panose="020B0604020202020204" pitchFamily="34" charset="0"/>
            </a:endParaRPr>
          </a:p>
          <a:p>
            <a:pPr marR="0" lvl="0" algn="r" rtl="1">
              <a:lnSpc>
                <a:spcPct val="115000"/>
              </a:lnSpc>
              <a:spcBef>
                <a:spcPts val="0"/>
              </a:spcBef>
              <a:spcAft>
                <a:spcPts val="800"/>
              </a:spcAft>
              <a:buFont typeface="Courier New" panose="02070309020205020404" pitchFamily="49" charset="0"/>
              <a:buChar char="o"/>
            </a:pPr>
            <a:r>
              <a:rPr lang="ar-SA" sz="2000" kern="100" dirty="0">
                <a:effectLst/>
                <a:latin typeface="Century Gothic" panose="020B0502020202020204" pitchFamily="34" charset="0"/>
                <a:ea typeface="Century Gothic" panose="020B0502020202020204" pitchFamily="34" charset="0"/>
                <a:cs typeface="Arial" panose="020B0604020202020204" pitchFamily="34" charset="0"/>
              </a:rPr>
              <a:t>جلوگیری از نوشتن کد های اضا</a:t>
            </a:r>
            <a:r>
              <a:rPr lang="fa-IR" sz="2000" kern="100" dirty="0">
                <a:latin typeface="Century Gothic" panose="020B0502020202020204" pitchFamily="34" charset="0"/>
                <a:ea typeface="Century Gothic" panose="020B0502020202020204" pitchFamily="34" charset="0"/>
                <a:cs typeface="Arial" panose="020B0604020202020204" pitchFamily="34" charset="0"/>
              </a:rPr>
              <a:t>ف</a:t>
            </a:r>
            <a:r>
              <a:rPr lang="ar-SA" sz="2000" kern="100" dirty="0">
                <a:effectLst/>
                <a:latin typeface="Century Gothic" panose="020B0502020202020204" pitchFamily="34" charset="0"/>
                <a:ea typeface="Century Gothic" panose="020B0502020202020204" pitchFamily="34" charset="0"/>
                <a:cs typeface="Arial" panose="020B0604020202020204" pitchFamily="34" charset="0"/>
              </a:rPr>
              <a:t>ی </a:t>
            </a:r>
            <a:endParaRPr lang="en-US" sz="2000" kern="100" dirty="0">
              <a:effectLst/>
              <a:latin typeface="Century Gothic" panose="020B0502020202020204" pitchFamily="34" charset="0"/>
              <a:ea typeface="Century Gothic" panose="020B0502020202020204" pitchFamily="34" charset="0"/>
              <a:cs typeface="Arial" panose="020B0604020202020204" pitchFamily="34" charset="0"/>
            </a:endParaRPr>
          </a:p>
          <a:p>
            <a:pPr marR="0" lvl="0" algn="r" rtl="1">
              <a:lnSpc>
                <a:spcPct val="115000"/>
              </a:lnSpc>
              <a:spcBef>
                <a:spcPts val="0"/>
              </a:spcBef>
              <a:spcAft>
                <a:spcPts val="800"/>
              </a:spcAft>
              <a:buFont typeface="Courier New" panose="02070309020205020404" pitchFamily="49" charset="0"/>
              <a:buChar char="o"/>
            </a:pPr>
            <a:r>
              <a:rPr lang="ar-SA" sz="2000" kern="100" dirty="0">
                <a:effectLst/>
                <a:latin typeface="Century Gothic" panose="020B0502020202020204" pitchFamily="34" charset="0"/>
                <a:ea typeface="Century Gothic" panose="020B0502020202020204" pitchFamily="34" charset="0"/>
                <a:cs typeface="Arial" panose="020B0604020202020204" pitchFamily="34" charset="0"/>
              </a:rPr>
              <a:t>سازماندهی راحت تر پروژه </a:t>
            </a:r>
            <a:endParaRPr lang="en-US" sz="2000" kern="100" dirty="0">
              <a:effectLst/>
              <a:latin typeface="Century Gothic" panose="020B0502020202020204" pitchFamily="34" charset="0"/>
              <a:ea typeface="Century Gothic" panose="020B0502020202020204" pitchFamily="34" charset="0"/>
              <a:cs typeface="Arial" panose="020B0604020202020204" pitchFamily="34" charset="0"/>
            </a:endParaRPr>
          </a:p>
          <a:p>
            <a:pPr marR="0" lvl="0" algn="r" rtl="1">
              <a:lnSpc>
                <a:spcPct val="115000"/>
              </a:lnSpc>
              <a:spcBef>
                <a:spcPts val="0"/>
              </a:spcBef>
              <a:spcAft>
                <a:spcPts val="800"/>
              </a:spcAft>
              <a:buFont typeface="Courier New" panose="02070309020205020404" pitchFamily="49" charset="0"/>
              <a:buChar char="o"/>
            </a:pPr>
            <a:r>
              <a:rPr lang="ar-SA" sz="2000" kern="100" dirty="0">
                <a:effectLst/>
                <a:latin typeface="Century Gothic" panose="020B0502020202020204" pitchFamily="34" charset="0"/>
                <a:ea typeface="Century Gothic" panose="020B0502020202020204" pitchFamily="34" charset="0"/>
                <a:cs typeface="Arial" panose="020B0604020202020204" pitchFamily="34" charset="0"/>
              </a:rPr>
              <a:t>کاربرد های متنوع در تمام زمینه ها </a:t>
            </a:r>
            <a:endParaRPr lang="en-US" sz="2000" kern="100" dirty="0">
              <a:effectLst/>
              <a:latin typeface="Century Gothic" panose="020B0502020202020204" pitchFamily="34" charset="0"/>
              <a:ea typeface="Century Gothic" panose="020B0502020202020204" pitchFamily="34" charset="0"/>
              <a:cs typeface="Arial" panose="020B0604020202020204" pitchFamily="34" charset="0"/>
            </a:endParaRPr>
          </a:p>
          <a:p>
            <a:pPr marL="0" marR="0" indent="0" algn="just" rtl="1">
              <a:lnSpc>
                <a:spcPct val="115000"/>
              </a:lnSpc>
              <a:spcBef>
                <a:spcPts val="0"/>
              </a:spcBef>
              <a:spcAft>
                <a:spcPts val="800"/>
              </a:spcAft>
              <a:buNone/>
            </a:pPr>
            <a:endParaRPr lang="en-US" sz="1800" kern="100" dirty="0">
              <a:effectLst/>
              <a:latin typeface="Century Gothic" panose="020B0502020202020204" pitchFamily="34" charset="0"/>
              <a:ea typeface="Century Gothic" panose="020B0502020202020204" pitchFamily="34" charset="0"/>
              <a:cs typeface="Arial" panose="020B0604020202020204" pitchFamily="34" charset="0"/>
            </a:endParaRPr>
          </a:p>
          <a:p>
            <a:pPr marL="0" indent="0" algn="r" rtl="1">
              <a:buNone/>
            </a:pPr>
            <a:endParaRPr lang="en-US" dirty="0"/>
          </a:p>
        </p:txBody>
      </p:sp>
    </p:spTree>
    <p:extLst>
      <p:ext uri="{BB962C8B-B14F-4D97-AF65-F5344CB8AC3E}">
        <p14:creationId xmlns:p14="http://schemas.microsoft.com/office/powerpoint/2010/main" val="17263496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E5B2E9-EDA1-747D-FC12-F4BD5E398F36}"/>
              </a:ext>
            </a:extLst>
          </p:cNvPr>
          <p:cNvSpPr>
            <a:spLocks noGrp="1"/>
          </p:cNvSpPr>
          <p:nvPr>
            <p:ph idx="1"/>
          </p:nvPr>
        </p:nvSpPr>
        <p:spPr>
          <a:xfrm>
            <a:off x="1484310" y="566929"/>
            <a:ext cx="10018713" cy="5224272"/>
          </a:xfrm>
        </p:spPr>
        <p:txBody>
          <a:bodyPr anchor="t"/>
          <a:lstStyle/>
          <a:p>
            <a:pPr marL="0" indent="0" algn="r" rtl="1">
              <a:buNone/>
            </a:pPr>
            <a:r>
              <a:rPr lang="fa-IR" dirty="0"/>
              <a:t>معرفی بهترین کتابخانه های پایتون :</a:t>
            </a:r>
          </a:p>
          <a:p>
            <a:pPr marL="342900" marR="0" lvl="0" indent="-342900" rtl="0">
              <a:lnSpc>
                <a:spcPct val="107000"/>
              </a:lnSpc>
              <a:spcBef>
                <a:spcPts val="0"/>
              </a:spcBef>
              <a:spcAft>
                <a:spcPts val="0"/>
              </a:spcAft>
              <a:buFont typeface="Symbol" panose="05050102010706020507" pitchFamily="18" charset="2"/>
              <a:buChar char=""/>
            </a:pPr>
            <a:r>
              <a:rPr lang="en-US" sz="1800" kern="100" dirty="0" err="1">
                <a:effectLst/>
                <a:latin typeface="Century Gothic" panose="020B0502020202020204" pitchFamily="34" charset="0"/>
                <a:ea typeface="Century Gothic" panose="020B0502020202020204" pitchFamily="34" charset="0"/>
                <a:cs typeface="Arial" panose="020B0604020202020204" pitchFamily="34" charset="0"/>
              </a:rPr>
              <a:t>Numpy</a:t>
            </a:r>
            <a:endParaRPr lang="en-US" sz="1800" kern="100" dirty="0">
              <a:effectLst/>
              <a:latin typeface="Century Gothic" panose="020B0502020202020204" pitchFamily="34" charset="0"/>
              <a:ea typeface="Century Gothic" panose="020B0502020202020204" pitchFamily="34"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800" kern="100" dirty="0">
                <a:effectLst/>
                <a:latin typeface="Century Gothic" panose="020B0502020202020204" pitchFamily="34" charset="0"/>
                <a:ea typeface="Century Gothic" panose="020B0502020202020204" pitchFamily="34" charset="0"/>
                <a:cs typeface="Arial" panose="020B0604020202020204" pitchFamily="34" charset="0"/>
              </a:rPr>
              <a:t>Pandas</a:t>
            </a:r>
          </a:p>
          <a:p>
            <a:pPr marL="342900" marR="0" lvl="0" indent="-342900">
              <a:lnSpc>
                <a:spcPct val="107000"/>
              </a:lnSpc>
              <a:spcBef>
                <a:spcPts val="0"/>
              </a:spcBef>
              <a:spcAft>
                <a:spcPts val="0"/>
              </a:spcAft>
              <a:buFont typeface="Symbol" panose="05050102010706020507" pitchFamily="18" charset="2"/>
              <a:buChar char=""/>
            </a:pPr>
            <a:r>
              <a:rPr lang="en-US" sz="1800" kern="100" dirty="0">
                <a:effectLst/>
                <a:latin typeface="Century Gothic" panose="020B0502020202020204" pitchFamily="34" charset="0"/>
                <a:ea typeface="Century Gothic" panose="020B0502020202020204" pitchFamily="34" charset="0"/>
                <a:cs typeface="Arial" panose="020B0604020202020204" pitchFamily="34" charset="0"/>
              </a:rPr>
              <a:t>Matplotlib</a:t>
            </a:r>
          </a:p>
          <a:p>
            <a:pPr marL="342900" marR="0" lvl="0" indent="-342900">
              <a:lnSpc>
                <a:spcPct val="107000"/>
              </a:lnSpc>
              <a:spcBef>
                <a:spcPts val="0"/>
              </a:spcBef>
              <a:spcAft>
                <a:spcPts val="0"/>
              </a:spcAft>
              <a:buFont typeface="Symbol" panose="05050102010706020507" pitchFamily="18" charset="2"/>
              <a:buChar char=""/>
            </a:pPr>
            <a:r>
              <a:rPr lang="en-US" sz="1800" kern="100" dirty="0" err="1">
                <a:effectLst/>
                <a:latin typeface="Century Gothic" panose="020B0502020202020204" pitchFamily="34" charset="0"/>
                <a:ea typeface="Century Gothic" panose="020B0502020202020204" pitchFamily="34" charset="0"/>
                <a:cs typeface="Arial" panose="020B0604020202020204" pitchFamily="34" charset="0"/>
              </a:rPr>
              <a:t>Pygame</a:t>
            </a:r>
            <a:endParaRPr lang="en-US" sz="1800" kern="100" dirty="0">
              <a:effectLst/>
              <a:latin typeface="Century Gothic" panose="020B0502020202020204" pitchFamily="34" charset="0"/>
              <a:ea typeface="Century Gothic" panose="020B0502020202020204" pitchFamily="34" charset="0"/>
              <a:cs typeface="Arial" panose="020B0604020202020204" pitchFamily="34" charset="0"/>
            </a:endParaRPr>
          </a:p>
          <a:p>
            <a:pPr marL="342900" marR="0" lvl="0" indent="-342900">
              <a:lnSpc>
                <a:spcPct val="107000"/>
              </a:lnSpc>
              <a:spcBef>
                <a:spcPts val="0"/>
              </a:spcBef>
              <a:spcAft>
                <a:spcPts val="0"/>
              </a:spcAft>
              <a:buFont typeface="Symbol" panose="05050102010706020507" pitchFamily="18" charset="2"/>
              <a:buChar char=""/>
            </a:pPr>
            <a:r>
              <a:rPr lang="en-US" sz="1800" kern="100" dirty="0">
                <a:effectLst/>
                <a:latin typeface="Century Gothic" panose="020B0502020202020204" pitchFamily="34" charset="0"/>
                <a:ea typeface="Century Gothic" panose="020B0502020202020204" pitchFamily="34" charset="0"/>
                <a:cs typeface="Arial" panose="020B0604020202020204" pitchFamily="34" charset="0"/>
              </a:rPr>
              <a:t>Requests</a:t>
            </a:r>
          </a:p>
          <a:p>
            <a:pPr marL="0" marR="0" lvl="0" indent="0">
              <a:lnSpc>
                <a:spcPct val="107000"/>
              </a:lnSpc>
              <a:spcBef>
                <a:spcPts val="0"/>
              </a:spcBef>
              <a:spcAft>
                <a:spcPts val="800"/>
              </a:spcAft>
              <a:buNone/>
            </a:pPr>
            <a:r>
              <a:rPr lang="fa-IR" sz="1800" kern="100" dirty="0">
                <a:effectLst/>
                <a:latin typeface="Century Gothic" panose="020B0502020202020204" pitchFamily="34" charset="0"/>
                <a:ea typeface="Century Gothic" panose="020B0502020202020204" pitchFamily="34" charset="0"/>
                <a:cs typeface="Arial" panose="020B0604020202020204" pitchFamily="34" charset="0"/>
              </a:rPr>
              <a:t>     </a:t>
            </a:r>
            <a:r>
              <a:rPr lang="en-US" sz="1800" kern="100" dirty="0">
                <a:effectLst/>
                <a:latin typeface="Century Gothic" panose="020B0502020202020204" pitchFamily="34" charset="0"/>
                <a:ea typeface="Century Gothic" panose="020B0502020202020204" pitchFamily="34" charset="0"/>
                <a:cs typeface="Arial" panose="020B0604020202020204" pitchFamily="34" charset="0"/>
              </a:rPr>
              <a:t>more…</a:t>
            </a:r>
            <a:endParaRPr lang="fa-IR" sz="1800" kern="100" dirty="0">
              <a:effectLst/>
              <a:latin typeface="Century Gothic" panose="020B0502020202020204" pitchFamily="34" charset="0"/>
              <a:ea typeface="Century Gothic" panose="020B0502020202020204" pitchFamily="34" charset="0"/>
              <a:cs typeface="Arial" panose="020B0604020202020204" pitchFamily="34" charset="0"/>
            </a:endParaRPr>
          </a:p>
          <a:p>
            <a:pPr marL="0" marR="0" lvl="0" indent="0" algn="r" rtl="1">
              <a:lnSpc>
                <a:spcPct val="107000"/>
              </a:lnSpc>
              <a:spcBef>
                <a:spcPts val="0"/>
              </a:spcBef>
              <a:spcAft>
                <a:spcPts val="800"/>
              </a:spcAft>
              <a:buNone/>
            </a:pPr>
            <a:r>
              <a:rPr lang="fa-IR" sz="2800" kern="100" dirty="0">
                <a:effectLst/>
                <a:latin typeface="Century Gothic" panose="020B0502020202020204" pitchFamily="34" charset="0"/>
                <a:ea typeface="Century Gothic" panose="020B0502020202020204" pitchFamily="34" charset="0"/>
                <a:cs typeface="Arial" panose="020B0604020202020204" pitchFamily="34" charset="0"/>
              </a:rPr>
              <a:t> فریمورک</a:t>
            </a:r>
            <a:r>
              <a:rPr lang="fa-IR" kern="100" dirty="0">
                <a:effectLst/>
                <a:latin typeface="Century Gothic" panose="020B0502020202020204" pitchFamily="34" charset="0"/>
                <a:ea typeface="Century Gothic" panose="020B0502020202020204" pitchFamily="34" charset="0"/>
                <a:cs typeface="Arial" panose="020B0604020202020204" pitchFamily="34" charset="0"/>
              </a:rPr>
              <a:t> </a:t>
            </a:r>
            <a:r>
              <a:rPr lang="fa-IR" sz="2800" kern="100" dirty="0">
                <a:effectLst/>
                <a:latin typeface="Century Gothic" panose="020B0502020202020204" pitchFamily="34" charset="0"/>
                <a:ea typeface="Century Gothic" panose="020B0502020202020204" pitchFamily="34" charset="0"/>
                <a:cs typeface="Arial" panose="020B0604020202020204" pitchFamily="34" charset="0"/>
              </a:rPr>
              <a:t>چیست ؟</a:t>
            </a:r>
          </a:p>
          <a:p>
            <a:pPr marL="0" indent="0" algn="r" rtl="1">
              <a:lnSpc>
                <a:spcPct val="150000"/>
              </a:lnSpc>
              <a:spcBef>
                <a:spcPts val="0"/>
              </a:spcBef>
              <a:spcAft>
                <a:spcPts val="800"/>
              </a:spcAft>
              <a:buNone/>
            </a:pPr>
            <a:r>
              <a:rPr lang="ar-SA" kern="100" dirty="0">
                <a:effectLst/>
                <a:latin typeface="Century Gothic" panose="020B0502020202020204" pitchFamily="34" charset="0"/>
                <a:ea typeface="Century Gothic" panose="020B0502020202020204" pitchFamily="34" charset="0"/>
                <a:cs typeface="Arial" panose="020B0604020202020204" pitchFamily="34" charset="0"/>
              </a:rPr>
              <a:t>به زبان ساده فریمورک یک قالب آماده است که به شما برای رسیدن به هدف خاصی کمک می‌کند؛ مثلا برای طراحی وب از فریمورک های وب پایتون استفاده می‌کنید تا قالب یک وب سایت بصورت پیش‌فرض آماده سازی شود و شما قادر به طراحی سایت شوید</a:t>
            </a:r>
            <a:r>
              <a:rPr lang="fa-IR" kern="100" dirty="0">
                <a:effectLst/>
                <a:latin typeface="Century Gothic" panose="020B0502020202020204" pitchFamily="34" charset="0"/>
                <a:ea typeface="Century Gothic" panose="020B0502020202020204" pitchFamily="34" charset="0"/>
                <a:cs typeface="Arial" panose="020B0604020202020204" pitchFamily="34" charset="0"/>
              </a:rPr>
              <a:t>.</a:t>
            </a:r>
            <a:endParaRPr lang="en-US" kern="100" dirty="0">
              <a:effectLst/>
              <a:latin typeface="Century Gothic" panose="020B0502020202020204" pitchFamily="34" charset="0"/>
              <a:ea typeface="Century Gothic" panose="020B0502020202020204" pitchFamily="34" charset="0"/>
              <a:cs typeface="Arial" panose="020B0604020202020204" pitchFamily="34" charset="0"/>
            </a:endParaRPr>
          </a:p>
          <a:p>
            <a:pPr marL="0" marR="0" lvl="0" indent="0" algn="r" rtl="1">
              <a:lnSpc>
                <a:spcPct val="107000"/>
              </a:lnSpc>
              <a:spcBef>
                <a:spcPts val="0"/>
              </a:spcBef>
              <a:spcAft>
                <a:spcPts val="800"/>
              </a:spcAft>
              <a:buNone/>
            </a:pPr>
            <a:endParaRPr lang="en-US" kern="100" dirty="0">
              <a:effectLst/>
              <a:latin typeface="Century Gothic" panose="020B0502020202020204" pitchFamily="34" charset="0"/>
              <a:ea typeface="Century Gothic" panose="020B0502020202020204" pitchFamily="34" charset="0"/>
              <a:cs typeface="Arial" panose="020B0604020202020204" pitchFamily="34" charset="0"/>
            </a:endParaRPr>
          </a:p>
          <a:p>
            <a:pPr marL="0" indent="0" algn="r" rtl="1">
              <a:buNone/>
            </a:pPr>
            <a:endParaRPr lang="en-US" dirty="0"/>
          </a:p>
        </p:txBody>
      </p:sp>
    </p:spTree>
    <p:extLst>
      <p:ext uri="{BB962C8B-B14F-4D97-AF65-F5344CB8AC3E}">
        <p14:creationId xmlns:p14="http://schemas.microsoft.com/office/powerpoint/2010/main" val="20889245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F3B64-EDC2-1926-EA61-246F1D4806A1}"/>
              </a:ext>
            </a:extLst>
          </p:cNvPr>
          <p:cNvSpPr>
            <a:spLocks noGrp="1"/>
          </p:cNvSpPr>
          <p:nvPr>
            <p:ph type="title"/>
          </p:nvPr>
        </p:nvSpPr>
        <p:spPr>
          <a:xfrm>
            <a:off x="1484311" y="685801"/>
            <a:ext cx="10018713" cy="758952"/>
          </a:xfrm>
        </p:spPr>
        <p:txBody>
          <a:bodyPr>
            <a:normAutofit/>
          </a:bodyPr>
          <a:lstStyle/>
          <a:p>
            <a:pPr algn="r" rtl="1"/>
            <a:r>
              <a:rPr lang="fa-IR" sz="3200" dirty="0">
                <a:solidFill>
                  <a:srgbClr val="0070C0"/>
                </a:solidFill>
              </a:rPr>
              <a:t>فریمورک های پایتون </a:t>
            </a:r>
            <a:endParaRPr lang="en-US" sz="3200" dirty="0">
              <a:solidFill>
                <a:srgbClr val="0070C0"/>
              </a:solidFill>
            </a:endParaRPr>
          </a:p>
        </p:txBody>
      </p:sp>
      <p:sp>
        <p:nvSpPr>
          <p:cNvPr id="3" name="Content Placeholder 2">
            <a:extLst>
              <a:ext uri="{FF2B5EF4-FFF2-40B4-BE49-F238E27FC236}">
                <a16:creationId xmlns:a16="http://schemas.microsoft.com/office/drawing/2014/main" id="{83EEEB47-A79E-054D-F7B9-0F66B65BFABF}"/>
              </a:ext>
            </a:extLst>
          </p:cNvPr>
          <p:cNvSpPr>
            <a:spLocks noGrp="1"/>
          </p:cNvSpPr>
          <p:nvPr>
            <p:ph idx="1"/>
          </p:nvPr>
        </p:nvSpPr>
        <p:spPr>
          <a:xfrm>
            <a:off x="1484310" y="1563625"/>
            <a:ext cx="10018713" cy="4227576"/>
          </a:xfrm>
        </p:spPr>
        <p:txBody>
          <a:bodyPr anchor="t"/>
          <a:lstStyle/>
          <a:p>
            <a:pPr algn="r" rtl="1">
              <a:buFont typeface="Wingdings" panose="05000000000000000000" pitchFamily="2" charset="2"/>
              <a:buChar char="v"/>
            </a:pPr>
            <a:r>
              <a:rPr lang="fa-IR" dirty="0"/>
              <a:t>فریمورک های وب پایتون </a:t>
            </a:r>
          </a:p>
          <a:p>
            <a:pPr marL="0" indent="0" algn="r" rtl="1">
              <a:lnSpc>
                <a:spcPct val="150000"/>
              </a:lnSpc>
              <a:buNone/>
            </a:pPr>
            <a:r>
              <a:rPr lang="ar-SA" kern="100" dirty="0">
                <a:solidFill>
                  <a:srgbClr val="000000"/>
                </a:solidFill>
                <a:effectLst/>
                <a:latin typeface="Century Gothic" panose="020B0502020202020204" pitchFamily="34" charset="0"/>
                <a:ea typeface="Century Gothic" panose="020B0502020202020204" pitchFamily="34" charset="0"/>
                <a:cs typeface="Arial" panose="020B0604020202020204" pitchFamily="34" charset="0"/>
              </a:rPr>
              <a:t>در حوزه وب معمولات فریمورک های پیاتون برای بک اند استفاده میشود که میتوان به </a:t>
            </a:r>
            <a:r>
              <a:rPr lang="en-US" kern="100" dirty="0">
                <a:effectLst/>
                <a:latin typeface="Century Gothic" panose="020B0502020202020204" pitchFamily="34" charset="0"/>
                <a:ea typeface="Century Gothic" panose="020B0502020202020204" pitchFamily="34" charset="0"/>
                <a:cs typeface="Arial" panose="020B0604020202020204" pitchFamily="34" charset="0"/>
              </a:rPr>
              <a:t>Django</a:t>
            </a:r>
            <a:r>
              <a:rPr lang="ar-SA" kern="100" dirty="0">
                <a:effectLst/>
                <a:latin typeface="Century Gothic" panose="020B0502020202020204" pitchFamily="34" charset="0"/>
                <a:ea typeface="Century Gothic" panose="020B0502020202020204" pitchFamily="34" charset="0"/>
                <a:cs typeface="Arial" panose="020B0604020202020204" pitchFamily="34" charset="0"/>
              </a:rPr>
              <a:t> و </a:t>
            </a:r>
            <a:r>
              <a:rPr lang="en-US" kern="100" dirty="0">
                <a:effectLst/>
                <a:latin typeface="Century Gothic" panose="020B0502020202020204" pitchFamily="34" charset="0"/>
                <a:ea typeface="Century Gothic" panose="020B0502020202020204" pitchFamily="34" charset="0"/>
                <a:cs typeface="Arial" panose="020B0604020202020204" pitchFamily="34" charset="0"/>
              </a:rPr>
              <a:t>Flask</a:t>
            </a:r>
            <a:r>
              <a:rPr lang="ar-SA" kern="100" dirty="0">
                <a:effectLst/>
                <a:latin typeface="Century Gothic" panose="020B0502020202020204" pitchFamily="34" charset="0"/>
                <a:ea typeface="Century Gothic" panose="020B0502020202020204" pitchFamily="34" charset="0"/>
                <a:cs typeface="Arial" panose="020B0604020202020204" pitchFamily="34" charset="0"/>
              </a:rPr>
              <a:t> اشاره کرد .</a:t>
            </a:r>
            <a:endParaRPr lang="fa-IR" kern="100" dirty="0">
              <a:effectLst/>
              <a:latin typeface="Century Gothic" panose="020B0502020202020204" pitchFamily="34" charset="0"/>
              <a:ea typeface="Century Gothic" panose="020B0502020202020204" pitchFamily="34" charset="0"/>
              <a:cs typeface="Arial" panose="020B0604020202020204" pitchFamily="34" charset="0"/>
            </a:endParaRPr>
          </a:p>
          <a:p>
            <a:pPr algn="r" rtl="1">
              <a:buFont typeface="Wingdings" panose="05000000000000000000" pitchFamily="2" charset="2"/>
              <a:buChar char="v"/>
            </a:pPr>
            <a:r>
              <a:rPr lang="fa-IR" sz="2800" kern="100" dirty="0">
                <a:latin typeface="Century Gothic" panose="020B0502020202020204" pitchFamily="34" charset="0"/>
                <a:ea typeface="Century Gothic" panose="020B0502020202020204" pitchFamily="34" charset="0"/>
                <a:cs typeface="Arial" panose="020B0604020202020204" pitchFamily="34" charset="0"/>
              </a:rPr>
              <a:t>فریمورک های پیاتون در زمینه هک </a:t>
            </a:r>
          </a:p>
          <a:p>
            <a:pPr marL="0" indent="0" algn="r" rtl="1">
              <a:lnSpc>
                <a:spcPct val="150000"/>
              </a:lnSpc>
              <a:buNone/>
            </a:pPr>
            <a:r>
              <a:rPr lang="ar-SA" kern="100" dirty="0">
                <a:effectLst/>
                <a:latin typeface="Century Gothic" panose="020B0502020202020204" pitchFamily="34" charset="0"/>
                <a:ea typeface="Century Gothic" panose="020B0502020202020204" pitchFamily="34" charset="0"/>
                <a:cs typeface="Arial" panose="020B0604020202020204" pitchFamily="34" charset="0"/>
              </a:rPr>
              <a:t>برای امنیت و تست نفوذ عموما هکرها نیاز به فریمورک ندارند و از کتابخانه‌ها استفاده می‌کنند که چند نمونه از کتابخانه های هک در پایتون عبارتند از </a:t>
            </a:r>
            <a:r>
              <a:rPr lang="en-US" kern="100" dirty="0">
                <a:effectLst/>
                <a:latin typeface="Century Gothic" panose="020B0502020202020204" pitchFamily="34" charset="0"/>
                <a:ea typeface="Century Gothic" panose="020B0502020202020204" pitchFamily="34" charset="0"/>
                <a:cs typeface="Arial" panose="020B0604020202020204" pitchFamily="34" charset="0"/>
              </a:rPr>
              <a:t>Requests</a:t>
            </a:r>
            <a:r>
              <a:rPr lang="ar-SA" kern="100" dirty="0">
                <a:effectLst/>
                <a:latin typeface="Century Gothic" panose="020B0502020202020204" pitchFamily="34" charset="0"/>
                <a:ea typeface="Century Gothic" panose="020B0502020202020204" pitchFamily="34" charset="0"/>
                <a:cs typeface="Arial" panose="020B0604020202020204" pitchFamily="34" charset="0"/>
              </a:rPr>
              <a:t>  ، </a:t>
            </a:r>
            <a:r>
              <a:rPr lang="en-US" u="sng" kern="100" dirty="0" err="1">
                <a:effectLst/>
                <a:latin typeface="Century Gothic" panose="020B0502020202020204" pitchFamily="34" charset="0"/>
                <a:ea typeface="Century Gothic" panose="020B0502020202020204" pitchFamily="34" charset="0"/>
                <a:cs typeface="Arial" panose="020B0604020202020204" pitchFamily="34" charset="0"/>
              </a:rPr>
              <a:t>Scapy</a:t>
            </a:r>
            <a:r>
              <a:rPr lang="en-US" u="sng" kern="100" dirty="0">
                <a:effectLst/>
                <a:latin typeface="Arial" panose="020B0604020202020204" pitchFamily="34" charset="0"/>
                <a:ea typeface="Century Gothic" panose="020B0502020202020204" pitchFamily="34" charset="0"/>
                <a:cs typeface="Arial" panose="020B0604020202020204" pitchFamily="34" charset="0"/>
              </a:rPr>
              <a:t> </a:t>
            </a:r>
            <a:r>
              <a:rPr lang="ar-SA" kern="100" dirty="0">
                <a:effectLst/>
                <a:latin typeface="Century Gothic" panose="020B0502020202020204" pitchFamily="34" charset="0"/>
                <a:ea typeface="Century Gothic" panose="020B0502020202020204" pitchFamily="34" charset="0"/>
                <a:cs typeface="Arial" panose="020B0604020202020204" pitchFamily="34" charset="0"/>
              </a:rPr>
              <a:t>، </a:t>
            </a:r>
            <a:r>
              <a:rPr lang="en-US" u="sng" kern="100" dirty="0" err="1">
                <a:effectLst/>
                <a:latin typeface="Century Gothic" panose="020B0502020202020204" pitchFamily="34" charset="0"/>
                <a:ea typeface="Century Gothic" panose="020B0502020202020204" pitchFamily="34" charset="0"/>
                <a:cs typeface="Arial" panose="020B0604020202020204" pitchFamily="34" charset="0"/>
              </a:rPr>
              <a:t>Impacket</a:t>
            </a:r>
            <a:r>
              <a:rPr lang="en-US" u="sng" kern="100" dirty="0">
                <a:effectLst/>
                <a:latin typeface="Century Gothic" panose="020B0502020202020204" pitchFamily="34" charset="0"/>
                <a:ea typeface="Century Gothic" panose="020B0502020202020204" pitchFamily="34" charset="0"/>
                <a:cs typeface="Arial" panose="020B0604020202020204" pitchFamily="34" charset="0"/>
              </a:rPr>
              <a:t> </a:t>
            </a:r>
            <a:r>
              <a:rPr lang="ar-SA" kern="100" dirty="0">
                <a:effectLst/>
                <a:latin typeface="Century Gothic" panose="020B0502020202020204" pitchFamily="34" charset="0"/>
                <a:ea typeface="Century Gothic" panose="020B0502020202020204" pitchFamily="34" charset="0"/>
                <a:cs typeface="Arial" panose="020B0604020202020204" pitchFamily="34" charset="0"/>
              </a:rPr>
              <a:t>  و</a:t>
            </a:r>
            <a:r>
              <a:rPr lang="en-US" kern="100" dirty="0">
                <a:effectLst/>
                <a:latin typeface="Century Gothic" panose="020B0502020202020204" pitchFamily="34" charset="0"/>
                <a:ea typeface="Century Gothic" panose="020B0502020202020204" pitchFamily="34" charset="0"/>
                <a:cs typeface="Arial" panose="020B0604020202020204" pitchFamily="34" charset="0"/>
              </a:rPr>
              <a:t>…</a:t>
            </a:r>
          </a:p>
          <a:p>
            <a:pPr marL="0" indent="0" algn="r" rtl="1">
              <a:buNone/>
            </a:pPr>
            <a:endParaRPr lang="en-US" kern="100" dirty="0">
              <a:effectLst/>
              <a:latin typeface="Century Gothic" panose="020B0502020202020204" pitchFamily="34" charset="0"/>
              <a:ea typeface="Century Gothic" panose="020B0502020202020204" pitchFamily="34" charset="0"/>
              <a:cs typeface="Arial" panose="020B0604020202020204" pitchFamily="34" charset="0"/>
            </a:endParaRPr>
          </a:p>
          <a:p>
            <a:pPr marL="0" indent="0" algn="r" rtl="1">
              <a:buNone/>
            </a:pPr>
            <a:endParaRPr lang="en-US" dirty="0"/>
          </a:p>
        </p:txBody>
      </p:sp>
    </p:spTree>
    <p:extLst>
      <p:ext uri="{BB962C8B-B14F-4D97-AF65-F5344CB8AC3E}">
        <p14:creationId xmlns:p14="http://schemas.microsoft.com/office/powerpoint/2010/main" val="1186173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0FA7E4-E035-DEA4-7184-D9BB0C46F330}"/>
              </a:ext>
            </a:extLst>
          </p:cNvPr>
          <p:cNvSpPr>
            <a:spLocks noGrp="1"/>
          </p:cNvSpPr>
          <p:nvPr>
            <p:ph idx="1"/>
          </p:nvPr>
        </p:nvSpPr>
        <p:spPr>
          <a:xfrm>
            <a:off x="1484310" y="475488"/>
            <a:ext cx="10018713" cy="5394959"/>
          </a:xfrm>
        </p:spPr>
        <p:txBody>
          <a:bodyPr anchor="t"/>
          <a:lstStyle/>
          <a:p>
            <a:pPr algn="r" rtl="1">
              <a:buFont typeface="Wingdings" panose="05000000000000000000" pitchFamily="2" charset="2"/>
              <a:buChar char="v"/>
            </a:pPr>
            <a:r>
              <a:rPr lang="fa-IR" dirty="0"/>
              <a:t>فریمورک های پایتون برای هوش مصنوعی .</a:t>
            </a:r>
          </a:p>
          <a:p>
            <a:pPr marL="0" indent="0" algn="r" rtl="1">
              <a:buNone/>
            </a:pPr>
            <a:r>
              <a:rPr lang="ar-SA" kern="100" dirty="0">
                <a:effectLst/>
                <a:latin typeface="Century Gothic" panose="020B0502020202020204" pitchFamily="34" charset="0"/>
                <a:ea typeface="Century Gothic" panose="020B0502020202020204" pitchFamily="34" charset="0"/>
                <a:cs typeface="Arial" panose="020B0604020202020204" pitchFamily="34" charset="0"/>
              </a:rPr>
              <a:t>فریمورک های پایتون در هوش مصنوعی عبارتند از</a:t>
            </a:r>
            <a:r>
              <a:rPr lang="en-US" kern="100" dirty="0">
                <a:effectLst/>
                <a:latin typeface="Century Gothic" panose="020B0502020202020204" pitchFamily="34" charset="0"/>
                <a:ea typeface="Century Gothic" panose="020B0502020202020204" pitchFamily="34" charset="0"/>
                <a:cs typeface="Arial" panose="020B0604020202020204" pitchFamily="34" charset="0"/>
              </a:rPr>
              <a:t> : Scikit Learn</a:t>
            </a:r>
            <a:r>
              <a:rPr lang="ar-SA" kern="100" dirty="0">
                <a:effectLst/>
                <a:latin typeface="Century Gothic" panose="020B0502020202020204" pitchFamily="34" charset="0"/>
                <a:ea typeface="Century Gothic" panose="020B0502020202020204" pitchFamily="34" charset="0"/>
                <a:cs typeface="Arial" panose="020B0604020202020204" pitchFamily="34" charset="0"/>
              </a:rPr>
              <a:t>، </a:t>
            </a:r>
            <a:r>
              <a:rPr lang="en-US" kern="100" dirty="0">
                <a:effectLst/>
                <a:latin typeface="Century Gothic" panose="020B0502020202020204" pitchFamily="34" charset="0"/>
                <a:ea typeface="Century Gothic" panose="020B0502020202020204" pitchFamily="34" charset="0"/>
                <a:cs typeface="Arial" panose="020B0604020202020204" pitchFamily="34" charset="0"/>
              </a:rPr>
              <a:t>TensorFlow</a:t>
            </a:r>
            <a:r>
              <a:rPr lang="ar-SA" kern="100" dirty="0">
                <a:effectLst/>
                <a:latin typeface="Century Gothic" panose="020B0502020202020204" pitchFamily="34" charset="0"/>
                <a:ea typeface="Century Gothic" panose="020B0502020202020204" pitchFamily="34" charset="0"/>
                <a:cs typeface="Arial" panose="020B0604020202020204" pitchFamily="34" charset="0"/>
              </a:rPr>
              <a:t>، </a:t>
            </a:r>
            <a:r>
              <a:rPr lang="en-US" kern="100" dirty="0">
                <a:effectLst/>
                <a:latin typeface="Century Gothic" panose="020B0502020202020204" pitchFamily="34" charset="0"/>
                <a:ea typeface="Century Gothic" panose="020B0502020202020204" pitchFamily="34" charset="0"/>
                <a:cs typeface="Arial" panose="020B0604020202020204" pitchFamily="34" charset="0"/>
              </a:rPr>
              <a:t>TensorFlow</a:t>
            </a:r>
            <a:r>
              <a:rPr lang="ar-SA" kern="100" dirty="0">
                <a:effectLst/>
                <a:latin typeface="Century Gothic" panose="020B0502020202020204" pitchFamily="34" charset="0"/>
                <a:ea typeface="Century Gothic" panose="020B0502020202020204" pitchFamily="34" charset="0"/>
                <a:cs typeface="Arial" panose="020B0604020202020204" pitchFamily="34" charset="0"/>
              </a:rPr>
              <a:t>، </a:t>
            </a:r>
            <a:r>
              <a:rPr lang="en-US" kern="100" dirty="0">
                <a:effectLst/>
                <a:latin typeface="Century Gothic" panose="020B0502020202020204" pitchFamily="34" charset="0"/>
                <a:ea typeface="Century Gothic" panose="020B0502020202020204" pitchFamily="34" charset="0"/>
                <a:cs typeface="Arial" panose="020B0604020202020204" pitchFamily="34" charset="0"/>
              </a:rPr>
              <a:t>Caffe </a:t>
            </a:r>
            <a:r>
              <a:rPr lang="en-US" kern="100" dirty="0">
                <a:effectLst/>
                <a:latin typeface="Arial" panose="020B0604020202020204" pitchFamily="34" charset="0"/>
                <a:ea typeface="Century Gothic" panose="020B0502020202020204" pitchFamily="34" charset="0"/>
                <a:cs typeface="Arial" panose="020B0604020202020204" pitchFamily="34" charset="0"/>
              </a:rPr>
              <a:t> </a:t>
            </a:r>
            <a:r>
              <a:rPr lang="ar-SA" kern="100" dirty="0">
                <a:effectLst/>
                <a:latin typeface="Arial" panose="020B0604020202020204" pitchFamily="34" charset="0"/>
                <a:ea typeface="Century Gothic" panose="020B0502020202020204" pitchFamily="34" charset="0"/>
                <a:cs typeface="Arial" panose="020B0604020202020204" pitchFamily="34" charset="0"/>
              </a:rPr>
              <a:t>و</a:t>
            </a:r>
            <a:r>
              <a:rPr lang="en-US" kern="100" dirty="0">
                <a:effectLst/>
                <a:latin typeface="Century Gothic" panose="020B0502020202020204" pitchFamily="34" charset="0"/>
                <a:ea typeface="Century Gothic" panose="020B0502020202020204" pitchFamily="34" charset="0"/>
                <a:cs typeface="Arial" panose="020B0604020202020204" pitchFamily="34" charset="0"/>
              </a:rPr>
              <a:t>…</a:t>
            </a:r>
            <a:r>
              <a:rPr lang="fa-IR" kern="100" dirty="0">
                <a:effectLst/>
                <a:latin typeface="Century Gothic" panose="020B0502020202020204" pitchFamily="34" charset="0"/>
                <a:ea typeface="Century Gothic" panose="020B0502020202020204" pitchFamily="34" charset="0"/>
                <a:cs typeface="Arial" panose="020B0604020202020204" pitchFamily="34" charset="0"/>
              </a:rPr>
              <a:t> .</a:t>
            </a:r>
            <a:endParaRPr lang="en-US" kern="100" dirty="0">
              <a:effectLst/>
              <a:latin typeface="Century Gothic" panose="020B0502020202020204" pitchFamily="34" charset="0"/>
              <a:ea typeface="Century Gothic" panose="020B0502020202020204" pitchFamily="34" charset="0"/>
              <a:cs typeface="Arial" panose="020B0604020202020204" pitchFamily="34" charset="0"/>
            </a:endParaRPr>
          </a:p>
          <a:p>
            <a:pPr algn="r" rtl="1">
              <a:buFont typeface="Wingdings" panose="05000000000000000000" pitchFamily="2" charset="2"/>
              <a:buChar char="v"/>
            </a:pPr>
            <a:endParaRPr lang="fa-IR" dirty="0"/>
          </a:p>
          <a:p>
            <a:pPr marL="0" indent="0" algn="r" rtl="1">
              <a:buNone/>
            </a:pPr>
            <a:endParaRPr lang="en-US" dirty="0"/>
          </a:p>
          <a:p>
            <a:pPr algn="r" rtl="1">
              <a:buFont typeface="Wingdings" panose="05000000000000000000" pitchFamily="2" charset="2"/>
              <a:buChar char="v"/>
            </a:pPr>
            <a:r>
              <a:rPr lang="fa-IR" dirty="0"/>
              <a:t>فریمورک های پایتون برای اندروید </a:t>
            </a:r>
          </a:p>
          <a:p>
            <a:pPr marL="0" indent="0" algn="r" rtl="1">
              <a:buNone/>
            </a:pPr>
            <a:r>
              <a:rPr lang="ar-SA" kern="100" dirty="0">
                <a:effectLst/>
                <a:latin typeface="Century Gothic" panose="020B0502020202020204" pitchFamily="34" charset="0"/>
                <a:ea typeface="Century Gothic" panose="020B0502020202020204" pitchFamily="34" charset="0"/>
                <a:cs typeface="Arial" panose="020B0604020202020204" pitchFamily="34" charset="0"/>
              </a:rPr>
              <a:t>فریمورک های پایتون در اندروید عبارتند از</a:t>
            </a:r>
            <a:r>
              <a:rPr lang="en-US" kern="100" dirty="0">
                <a:effectLst/>
                <a:latin typeface="Century Gothic" panose="020B0502020202020204" pitchFamily="34" charset="0"/>
                <a:ea typeface="Century Gothic" panose="020B0502020202020204" pitchFamily="34" charset="0"/>
                <a:cs typeface="Arial" panose="020B0604020202020204" pitchFamily="34" charset="0"/>
              </a:rPr>
              <a:t> : Bottle</a:t>
            </a:r>
            <a:r>
              <a:rPr lang="ar-SA" kern="100" dirty="0">
                <a:effectLst/>
                <a:latin typeface="Century Gothic" panose="020B0502020202020204" pitchFamily="34" charset="0"/>
                <a:ea typeface="Century Gothic" panose="020B0502020202020204" pitchFamily="34" charset="0"/>
                <a:cs typeface="Arial" panose="020B0604020202020204" pitchFamily="34" charset="0"/>
              </a:rPr>
              <a:t>، </a:t>
            </a:r>
            <a:r>
              <a:rPr lang="en-US" kern="100" dirty="0">
                <a:effectLst/>
                <a:latin typeface="Century Gothic" panose="020B0502020202020204" pitchFamily="34" charset="0"/>
                <a:ea typeface="Century Gothic" panose="020B0502020202020204" pitchFamily="34" charset="0"/>
                <a:cs typeface="Arial" panose="020B0604020202020204" pitchFamily="34" charset="0"/>
              </a:rPr>
              <a:t>Django</a:t>
            </a:r>
            <a:r>
              <a:rPr lang="ar-SA" kern="100" dirty="0">
                <a:effectLst/>
                <a:latin typeface="Century Gothic" panose="020B0502020202020204" pitchFamily="34" charset="0"/>
                <a:ea typeface="Century Gothic" panose="020B0502020202020204" pitchFamily="34" charset="0"/>
                <a:cs typeface="Arial" panose="020B0604020202020204" pitchFamily="34" charset="0"/>
              </a:rPr>
              <a:t>، </a:t>
            </a:r>
            <a:r>
              <a:rPr lang="en-US" kern="100" dirty="0">
                <a:effectLst/>
                <a:latin typeface="Century Gothic" panose="020B0502020202020204" pitchFamily="34" charset="0"/>
                <a:ea typeface="Century Gothic" panose="020B0502020202020204" pitchFamily="34" charset="0"/>
                <a:cs typeface="Arial" panose="020B0604020202020204" pitchFamily="34" charset="0"/>
              </a:rPr>
              <a:t>SL4A</a:t>
            </a:r>
            <a:r>
              <a:rPr lang="ar-SA" kern="100" dirty="0">
                <a:effectLst/>
                <a:latin typeface="Century Gothic" panose="020B0502020202020204" pitchFamily="34" charset="0"/>
                <a:ea typeface="Century Gothic" panose="020B0502020202020204" pitchFamily="34" charset="0"/>
                <a:cs typeface="Arial" panose="020B0604020202020204" pitchFamily="34" charset="0"/>
              </a:rPr>
              <a:t>، </a:t>
            </a:r>
            <a:r>
              <a:rPr lang="en-US" kern="100" dirty="0" err="1">
                <a:effectLst/>
                <a:latin typeface="Century Gothic" panose="020B0502020202020204" pitchFamily="34" charset="0"/>
                <a:ea typeface="Century Gothic" panose="020B0502020202020204" pitchFamily="34" charset="0"/>
                <a:cs typeface="Arial" panose="020B0604020202020204" pitchFamily="34" charset="0"/>
              </a:rPr>
              <a:t>Chaquopy</a:t>
            </a:r>
            <a:r>
              <a:rPr lang="en-US" kern="100" dirty="0">
                <a:effectLst/>
                <a:latin typeface="Century Gothic" panose="020B0502020202020204" pitchFamily="34" charset="0"/>
                <a:ea typeface="Century Gothic" panose="020B0502020202020204" pitchFamily="34" charset="0"/>
                <a:cs typeface="Arial" panose="020B0604020202020204" pitchFamily="34" charset="0"/>
              </a:rPr>
              <a:t> </a:t>
            </a:r>
            <a:r>
              <a:rPr lang="ar-SA" kern="100" dirty="0">
                <a:effectLst/>
                <a:latin typeface="Century Gothic" panose="020B0502020202020204" pitchFamily="34" charset="0"/>
                <a:ea typeface="Century Gothic" panose="020B0502020202020204" pitchFamily="34" charset="0"/>
                <a:cs typeface="Arial" panose="020B0604020202020204" pitchFamily="34" charset="0"/>
              </a:rPr>
              <a:t>و کتابخانه</a:t>
            </a:r>
            <a:r>
              <a:rPr lang="en-US" kern="100" dirty="0">
                <a:effectLst/>
                <a:latin typeface="Century Gothic" panose="020B0502020202020204" pitchFamily="34" charset="0"/>
                <a:ea typeface="Century Gothic" panose="020B0502020202020204" pitchFamily="34" charset="0"/>
                <a:cs typeface="Arial" panose="020B0604020202020204" pitchFamily="34" charset="0"/>
              </a:rPr>
              <a:t> </a:t>
            </a:r>
            <a:r>
              <a:rPr lang="en-US" kern="100" dirty="0" err="1">
                <a:effectLst/>
                <a:latin typeface="Century Gothic" panose="020B0502020202020204" pitchFamily="34" charset="0"/>
                <a:ea typeface="Century Gothic" panose="020B0502020202020204" pitchFamily="34" charset="0"/>
                <a:cs typeface="Arial" panose="020B0604020202020204" pitchFamily="34" charset="0"/>
              </a:rPr>
              <a:t>kivy</a:t>
            </a:r>
            <a:r>
              <a:rPr lang="en-US" kern="100" dirty="0">
                <a:effectLst/>
                <a:latin typeface="Century Gothic" panose="020B0502020202020204" pitchFamily="34" charset="0"/>
                <a:ea typeface="Century Gothic" panose="020B0502020202020204" pitchFamily="34" charset="0"/>
                <a:cs typeface="Arial" panose="020B0604020202020204" pitchFamily="34" charset="0"/>
              </a:rPr>
              <a:t> </a:t>
            </a:r>
            <a:r>
              <a:rPr lang="ar-SA" kern="100" dirty="0">
                <a:effectLst/>
                <a:latin typeface="Century Gothic" panose="020B0502020202020204" pitchFamily="34" charset="0"/>
                <a:ea typeface="Century Gothic" panose="020B0502020202020204" pitchFamily="34" charset="0"/>
                <a:cs typeface="Arial" panose="020B0604020202020204" pitchFamily="34" charset="0"/>
              </a:rPr>
              <a:t>و</a:t>
            </a:r>
            <a:r>
              <a:rPr lang="fa-IR" kern="100" dirty="0">
                <a:effectLst/>
                <a:latin typeface="Century Gothic" panose="020B0502020202020204" pitchFamily="34" charset="0"/>
                <a:ea typeface="Century Gothic" panose="020B0502020202020204" pitchFamily="34" charset="0"/>
                <a:cs typeface="Arial" panose="020B0604020202020204" pitchFamily="34" charset="0"/>
              </a:rPr>
              <a:t>  </a:t>
            </a:r>
            <a:r>
              <a:rPr lang="fa-IR" kern="100" dirty="0">
                <a:latin typeface="Century Gothic" panose="020B0502020202020204" pitchFamily="34" charset="0"/>
                <a:ea typeface="Century Gothic" panose="020B0502020202020204" pitchFamily="34" charset="0"/>
                <a:cs typeface="Arial" panose="020B0604020202020204" pitchFamily="34" charset="0"/>
              </a:rPr>
              <a:t>… .</a:t>
            </a:r>
            <a:endParaRPr lang="en-US" kern="100" dirty="0">
              <a:effectLst/>
              <a:latin typeface="Century Gothic" panose="020B0502020202020204" pitchFamily="34" charset="0"/>
              <a:ea typeface="Century Gothic" panose="020B0502020202020204" pitchFamily="34" charset="0"/>
              <a:cs typeface="Arial" panose="020B0604020202020204" pitchFamily="34" charset="0"/>
            </a:endParaRPr>
          </a:p>
          <a:p>
            <a:pPr marL="0" indent="0" algn="r" rtl="1">
              <a:buNone/>
            </a:pPr>
            <a:endParaRPr lang="en-US" dirty="0"/>
          </a:p>
        </p:txBody>
      </p:sp>
    </p:spTree>
    <p:extLst>
      <p:ext uri="{BB962C8B-B14F-4D97-AF65-F5344CB8AC3E}">
        <p14:creationId xmlns:p14="http://schemas.microsoft.com/office/powerpoint/2010/main" val="501103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9AF899-D506-1D70-FCDD-55A7464417EC}"/>
              </a:ext>
            </a:extLst>
          </p:cNvPr>
          <p:cNvSpPr>
            <a:spLocks noGrp="1"/>
          </p:cNvSpPr>
          <p:nvPr>
            <p:ph type="title"/>
          </p:nvPr>
        </p:nvSpPr>
        <p:spPr/>
        <p:txBody>
          <a:bodyPr>
            <a:normAutofit/>
          </a:bodyPr>
          <a:lstStyle/>
          <a:p>
            <a:pPr algn="r" rtl="1"/>
            <a:r>
              <a:rPr lang="fa-IR" sz="3200" dirty="0"/>
              <a:t>تاریخجه زبان برنامه نویسی پایتون و آشنایی با پایتون 							</a:t>
            </a:r>
            <a:endParaRPr lang="en-US" sz="3200" dirty="0"/>
          </a:p>
        </p:txBody>
      </p:sp>
      <p:sp>
        <p:nvSpPr>
          <p:cNvPr id="3" name="Content Placeholder 2">
            <a:extLst>
              <a:ext uri="{FF2B5EF4-FFF2-40B4-BE49-F238E27FC236}">
                <a16:creationId xmlns:a16="http://schemas.microsoft.com/office/drawing/2014/main" id="{F617F010-318C-51CF-2653-1F8C9237A5D6}"/>
              </a:ext>
            </a:extLst>
          </p:cNvPr>
          <p:cNvSpPr>
            <a:spLocks noGrp="1"/>
          </p:cNvSpPr>
          <p:nvPr>
            <p:ph idx="1"/>
          </p:nvPr>
        </p:nvSpPr>
        <p:spPr/>
        <p:txBody>
          <a:bodyPr/>
          <a:lstStyle/>
          <a:p>
            <a:pPr marL="0" marR="0" indent="0" algn="r" rtl="1">
              <a:lnSpc>
                <a:spcPct val="150000"/>
              </a:lnSpc>
              <a:spcBef>
                <a:spcPts val="0"/>
              </a:spcBef>
              <a:spcAft>
                <a:spcPts val="800"/>
              </a:spcAft>
              <a:buNone/>
            </a:pPr>
            <a:r>
              <a:rPr lang="ar-SA" sz="1800" b="1" kern="100" dirty="0">
                <a:effectLst/>
                <a:latin typeface="Century Gothic" panose="020B0502020202020204" pitchFamily="34" charset="0"/>
                <a:ea typeface="Century Gothic" panose="020B0502020202020204" pitchFamily="34" charset="0"/>
                <a:cs typeface="Arial" panose="020B0604020202020204" pitchFamily="34" charset="0"/>
              </a:rPr>
              <a:t>زبان برنامه نویسی پایتون</a:t>
            </a:r>
            <a:r>
              <a:rPr lang="ar-SA" sz="1800" kern="100" dirty="0">
                <a:effectLst/>
                <a:latin typeface="Century Gothic" panose="020B0502020202020204" pitchFamily="34" charset="0"/>
                <a:ea typeface="Century Gothic" panose="020B0502020202020204" pitchFamily="34" charset="0"/>
                <a:cs typeface="Arial" panose="020B0604020202020204" pitchFamily="34" charset="0"/>
              </a:rPr>
              <a:t> در سال 1991 توسط شخصی به نام&lt;&lt;خیدو فان روسوم&gt;&gt; توسعه داده شد. هدف اصلی از توسعه پایتون افزایش خوانایی کد و راحتی در برنامه نویسی بود</a:t>
            </a:r>
            <a:r>
              <a:rPr lang="fa-IR" sz="1800" kern="100" dirty="0">
                <a:effectLst/>
                <a:latin typeface="Century Gothic" panose="020B0502020202020204" pitchFamily="34" charset="0"/>
                <a:ea typeface="Century Gothic" panose="020B0502020202020204" pitchFamily="34" charset="0"/>
                <a:cs typeface="Arial" panose="020B0604020202020204" pitchFamily="34" charset="0"/>
              </a:rPr>
              <a:t>.</a:t>
            </a:r>
            <a:endParaRPr lang="en-US" sz="1800" kern="100" dirty="0">
              <a:effectLst/>
              <a:latin typeface="Century Gothic" panose="020B0502020202020204" pitchFamily="34" charset="0"/>
              <a:ea typeface="Century Gothic" panose="020B0502020202020204" pitchFamily="34" charset="0"/>
              <a:cs typeface="Arial" panose="020B0604020202020204" pitchFamily="34" charset="0"/>
            </a:endParaRPr>
          </a:p>
          <a:p>
            <a:pPr marL="0" marR="0" indent="0" algn="r" rtl="1">
              <a:lnSpc>
                <a:spcPct val="150000"/>
              </a:lnSpc>
              <a:spcBef>
                <a:spcPts val="0"/>
              </a:spcBef>
              <a:spcAft>
                <a:spcPts val="800"/>
              </a:spcAft>
              <a:buNone/>
            </a:pPr>
            <a:r>
              <a:rPr lang="ar-SA" sz="1800" kern="100" dirty="0">
                <a:effectLst/>
                <a:latin typeface="Century Gothic" panose="020B0502020202020204" pitchFamily="34" charset="0"/>
                <a:ea typeface="Century Gothic" panose="020B0502020202020204" pitchFamily="34" charset="0"/>
                <a:cs typeface="Arial" panose="020B0604020202020204" pitchFamily="34" charset="0"/>
              </a:rPr>
              <a:t>برنامه نویسی خیلی سخت و پیچیده هستند و حتی خواندن کد آن‌ها برای یک فرد عادی تقریبا غیر ممکن است؛ با به وجود آمدن </a:t>
            </a:r>
            <a:r>
              <a:rPr lang="ar-SA" sz="1800" b="1" kern="100" dirty="0">
                <a:effectLst/>
                <a:latin typeface="Century Gothic" panose="020B0502020202020204" pitchFamily="34" charset="0"/>
                <a:ea typeface="Century Gothic" panose="020B0502020202020204" pitchFamily="34" charset="0"/>
                <a:cs typeface="Arial" panose="020B0604020202020204" pitchFamily="34" charset="0"/>
              </a:rPr>
              <a:t>زبان برنامه نویسی پایتون</a:t>
            </a:r>
            <a:r>
              <a:rPr lang="ar-SA" sz="1800" kern="100" dirty="0">
                <a:effectLst/>
                <a:latin typeface="Century Gothic" panose="020B0502020202020204" pitchFamily="34" charset="0"/>
                <a:ea typeface="Century Gothic" panose="020B0502020202020204" pitchFamily="34" charset="0"/>
                <a:cs typeface="Arial" panose="020B0604020202020204" pitchFamily="34" charset="0"/>
              </a:rPr>
              <a:t> این معادله نقض شد، چون پایتون یک زبان نزدیک به زبان انسان است و یادگیری آن برای همه راحت است.</a:t>
            </a:r>
            <a:endParaRPr lang="en-US" sz="1800" kern="100" dirty="0">
              <a:effectLst/>
              <a:latin typeface="Century Gothic" panose="020B0502020202020204" pitchFamily="34" charset="0"/>
              <a:ea typeface="Century Gothic" panose="020B0502020202020204" pitchFamily="34" charset="0"/>
              <a:cs typeface="Arial" panose="020B0604020202020204" pitchFamily="34" charset="0"/>
            </a:endParaRPr>
          </a:p>
          <a:p>
            <a:pPr marL="0" indent="0" algn="r" rtl="1">
              <a:lnSpc>
                <a:spcPct val="150000"/>
              </a:lnSpc>
              <a:buNone/>
            </a:pPr>
            <a:endParaRPr lang="en-US" dirty="0"/>
          </a:p>
        </p:txBody>
      </p:sp>
    </p:spTree>
    <p:extLst>
      <p:ext uri="{BB962C8B-B14F-4D97-AF65-F5344CB8AC3E}">
        <p14:creationId xmlns:p14="http://schemas.microsoft.com/office/powerpoint/2010/main" val="20659684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A2A57-D20D-829F-2675-69A83652BC25}"/>
              </a:ext>
            </a:extLst>
          </p:cNvPr>
          <p:cNvSpPr>
            <a:spLocks noGrp="1"/>
          </p:cNvSpPr>
          <p:nvPr>
            <p:ph type="title"/>
          </p:nvPr>
        </p:nvSpPr>
        <p:spPr>
          <a:xfrm>
            <a:off x="1484311" y="685801"/>
            <a:ext cx="10018713" cy="822960"/>
          </a:xfrm>
        </p:spPr>
        <p:txBody>
          <a:bodyPr>
            <a:normAutofit/>
          </a:bodyPr>
          <a:lstStyle/>
          <a:p>
            <a:pPr algn="r" rtl="1"/>
            <a:r>
              <a:rPr lang="fa-IR" sz="2800" dirty="0"/>
              <a:t>مزایا و معایب پایتون </a:t>
            </a:r>
            <a:endParaRPr lang="en-US" sz="2800" dirty="0"/>
          </a:p>
        </p:txBody>
      </p:sp>
      <p:sp>
        <p:nvSpPr>
          <p:cNvPr id="3" name="Content Placeholder 2">
            <a:extLst>
              <a:ext uri="{FF2B5EF4-FFF2-40B4-BE49-F238E27FC236}">
                <a16:creationId xmlns:a16="http://schemas.microsoft.com/office/drawing/2014/main" id="{2E7A01C3-8738-806D-6ECC-79DFA867F26D}"/>
              </a:ext>
            </a:extLst>
          </p:cNvPr>
          <p:cNvSpPr>
            <a:spLocks noGrp="1"/>
          </p:cNvSpPr>
          <p:nvPr>
            <p:ph idx="1"/>
          </p:nvPr>
        </p:nvSpPr>
        <p:spPr>
          <a:xfrm>
            <a:off x="1484310" y="1508761"/>
            <a:ext cx="10018713" cy="4282440"/>
          </a:xfrm>
        </p:spPr>
        <p:txBody>
          <a:bodyPr anchor="t"/>
          <a:lstStyle/>
          <a:p>
            <a:pPr marL="0" indent="0" algn="r" rtl="1">
              <a:buNone/>
            </a:pPr>
            <a:r>
              <a:rPr lang="ar-SA" sz="2000" kern="100" dirty="0">
                <a:solidFill>
                  <a:srgbClr val="000000"/>
                </a:solidFill>
                <a:effectLst/>
                <a:latin typeface="Century Gothic" panose="020B0502020202020204" pitchFamily="34" charset="0"/>
                <a:ea typeface="Century Gothic" panose="020B0502020202020204" pitchFamily="34" charset="0"/>
                <a:cs typeface="Arial" panose="020B0604020202020204" pitchFamily="34" charset="0"/>
              </a:rPr>
              <a:t>از مزایا پایتون می توان به موارد زیر اشاره کرد :</a:t>
            </a:r>
            <a:endParaRPr lang="en-US" sz="2000" kern="100" dirty="0">
              <a:solidFill>
                <a:srgbClr val="000000"/>
              </a:solidFill>
              <a:effectLst/>
              <a:latin typeface="Century Gothic" panose="020B0502020202020204" pitchFamily="34" charset="0"/>
              <a:ea typeface="Century Gothic" panose="020B0502020202020204" pitchFamily="34" charset="0"/>
              <a:cs typeface="Arial" panose="020B0604020202020204" pitchFamily="34" charset="0"/>
            </a:endParaRPr>
          </a:p>
          <a:p>
            <a:pPr marL="0" indent="0" algn="r" rtl="1">
              <a:buNone/>
            </a:pPr>
            <a:r>
              <a:rPr lang="ar-SA" sz="1400" b="1" dirty="0">
                <a:solidFill>
                  <a:srgbClr val="29B6C3"/>
                </a:solidFill>
                <a:effectLst/>
              </a:rPr>
              <a:t>کتابخانه‌های پشتیبان گسترده</a:t>
            </a:r>
            <a:endParaRPr lang="ar-SA" sz="1400" b="1" dirty="0"/>
          </a:p>
          <a:p>
            <a:pPr marL="0" indent="0" algn="r" rtl="1">
              <a:buNone/>
            </a:pPr>
            <a:r>
              <a:rPr lang="ar-SA" sz="1400" dirty="0"/>
              <a:t>یکی از مزایای پایتون کتابخانه‌های گسترده است. زبان پایتون کتابخانه‌های استاندارد زیادی در زمینه‌های مختلف مانند: عملیات روی رشته‌ها، اینترنت، ابزارهای وب سرویس، رابط‌های سیستم عامل و پروتکل‌ها دارد. بیشتر امور برنامه نویسی، در پایتون اسکریپت نویسی می‌شوند. بدین ترتیب تعداد خطوط کد موردنیاز برای نوشتن یک برنامه کاهش می‌یابد.</a:t>
            </a:r>
            <a:endParaRPr lang="en-US" sz="1400" dirty="0"/>
          </a:p>
          <a:p>
            <a:pPr marL="0" indent="0" algn="r" rtl="1">
              <a:buNone/>
            </a:pPr>
            <a:r>
              <a:rPr lang="ar-SA" sz="1400" b="1" dirty="0">
                <a:solidFill>
                  <a:srgbClr val="29B6C3"/>
                </a:solidFill>
                <a:effectLst/>
              </a:rPr>
              <a:t>یکپارچگی ویژگی‌ها</a:t>
            </a:r>
            <a:endParaRPr lang="ar-SA" sz="1400" b="1" dirty="0"/>
          </a:p>
          <a:p>
            <a:pPr marL="0" indent="0" algn="r" rtl="1">
              <a:buNone/>
            </a:pPr>
            <a:r>
              <a:rPr lang="ar-SA" sz="1400" dirty="0"/>
              <a:t>پایتون سبب یکپارچه سازی</a:t>
            </a:r>
            <a:r>
              <a:rPr lang="ar-SA" sz="1400" b="1" dirty="0"/>
              <a:t> </a:t>
            </a:r>
            <a:r>
              <a:rPr lang="en-US" sz="1400" b="1" dirty="0"/>
              <a:t>(Enterprise Application Integration)</a:t>
            </a:r>
            <a:r>
              <a:rPr lang="en-US" sz="1400" dirty="0"/>
              <a:t> </a:t>
            </a:r>
            <a:r>
              <a:rPr lang="ar-SA" sz="1400" dirty="0"/>
              <a:t>می‌شود. همچنین سبب توسعه سرویس‌های وب با استفاده از فراخوانی مولفه‌های</a:t>
            </a:r>
            <a:r>
              <a:rPr lang="ar-SA" sz="1400" b="1" dirty="0"/>
              <a:t> </a:t>
            </a:r>
            <a:r>
              <a:rPr lang="en-US" sz="1400" b="1" dirty="0"/>
              <a:t>COM</a:t>
            </a:r>
            <a:r>
              <a:rPr lang="en-US" sz="1400" dirty="0"/>
              <a:t>  </a:t>
            </a:r>
            <a:r>
              <a:rPr lang="ar-SA" sz="1400" dirty="0"/>
              <a:t>یا</a:t>
            </a:r>
            <a:r>
              <a:rPr lang="ar-SA" sz="1400" b="1" dirty="0"/>
              <a:t> </a:t>
            </a:r>
            <a:r>
              <a:rPr lang="en-US" sz="1400" b="1" dirty="0"/>
              <a:t>COBRA</a:t>
            </a:r>
            <a:r>
              <a:rPr lang="en-US" sz="1400" dirty="0"/>
              <a:t> </a:t>
            </a:r>
            <a:r>
              <a:rPr lang="ar-SA" sz="1400" dirty="0"/>
              <a:t>می‌شود. این زبان توانایی‌های کنترلی قوی دارد. همچنین می‌تواند </a:t>
            </a:r>
            <a:r>
              <a:rPr lang="en-US" sz="1400" b="1" dirty="0"/>
              <a:t>XML</a:t>
            </a:r>
            <a:r>
              <a:rPr lang="en-US" sz="1400" dirty="0"/>
              <a:t>  </a:t>
            </a:r>
            <a:r>
              <a:rPr lang="ar-SA" sz="1400" dirty="0"/>
              <a:t>و سایر زبان‌های نشانه گذاری را پردازش کند.</a:t>
            </a:r>
          </a:p>
          <a:p>
            <a:pPr marL="0" indent="0" algn="r" rtl="1">
              <a:buNone/>
            </a:pPr>
            <a:r>
              <a:rPr lang="ar-SA" sz="1400" b="1" dirty="0">
                <a:solidFill>
                  <a:srgbClr val="29B6C3"/>
                </a:solidFill>
                <a:effectLst/>
              </a:rPr>
              <a:t>متن باز بودن</a:t>
            </a:r>
            <a:endParaRPr lang="ar-SA" sz="1400" b="1" dirty="0"/>
          </a:p>
          <a:p>
            <a:pPr marL="0" indent="0" algn="r" rtl="1">
              <a:buNone/>
            </a:pPr>
            <a:r>
              <a:rPr lang="ar-SA" sz="1400" dirty="0"/>
              <a:t>دسترسی رایگان به این زبان و متن باز بودن آن، یکی دیگر از مزایای مهم پایتون محسوب می‌شود. این ویژگی، سبب می‌شود تا برنامه‌نویس بتواند هر کد منبع را دانلود کند و پس از اصلاح آن، نسخه کدهای خود را در پایتون قرار دهد. این مزیت، زمانی به دردتان می‌خورد که بخواهید مجددا از کدهای نوشته شده استفاده کنید و از زمان خود استفاده بهینه ببرید</a:t>
            </a:r>
            <a:r>
              <a:rPr lang="ar-SA" sz="1100" dirty="0"/>
              <a:t>.</a:t>
            </a:r>
          </a:p>
          <a:p>
            <a:pPr marL="0" indent="0" algn="r" rtl="1">
              <a:buNone/>
            </a:pPr>
            <a:endParaRPr lang="ar-SA" sz="1400" dirty="0"/>
          </a:p>
          <a:p>
            <a:pPr marL="0" indent="0" algn="r" rtl="1">
              <a:buNone/>
            </a:pPr>
            <a:endParaRPr lang="en-US" sz="1800" kern="100" dirty="0">
              <a:effectLst/>
              <a:latin typeface="Century Gothic" panose="020B0502020202020204" pitchFamily="34" charset="0"/>
              <a:ea typeface="Century Gothic" panose="020B0502020202020204" pitchFamily="34" charset="0"/>
              <a:cs typeface="Arial" panose="020B0604020202020204" pitchFamily="34" charset="0"/>
            </a:endParaRPr>
          </a:p>
          <a:p>
            <a:pPr marL="0" indent="0" algn="r" rtl="1">
              <a:buNone/>
            </a:pPr>
            <a:endParaRPr lang="en-US" dirty="0"/>
          </a:p>
        </p:txBody>
      </p:sp>
    </p:spTree>
    <p:extLst>
      <p:ext uri="{BB962C8B-B14F-4D97-AF65-F5344CB8AC3E}">
        <p14:creationId xmlns:p14="http://schemas.microsoft.com/office/powerpoint/2010/main" val="15262044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546F99A-176B-5F26-74EA-05CEA3FF6EDF}"/>
              </a:ext>
            </a:extLst>
          </p:cNvPr>
          <p:cNvSpPr>
            <a:spLocks noGrp="1"/>
          </p:cNvSpPr>
          <p:nvPr>
            <p:ph idx="1"/>
          </p:nvPr>
        </p:nvSpPr>
        <p:spPr>
          <a:xfrm>
            <a:off x="1484310" y="658369"/>
            <a:ext cx="10018713" cy="5132832"/>
          </a:xfrm>
        </p:spPr>
        <p:txBody>
          <a:bodyPr anchor="t"/>
          <a:lstStyle/>
          <a:p>
            <a:pPr marL="0" indent="0" algn="r" rtl="1">
              <a:buNone/>
            </a:pPr>
            <a:r>
              <a:rPr lang="ar-SA" sz="1800" b="1" dirty="0">
                <a:solidFill>
                  <a:srgbClr val="29B6C3"/>
                </a:solidFill>
                <a:effectLst/>
              </a:rPr>
              <a:t>شی‌گرایی</a:t>
            </a:r>
            <a:endParaRPr lang="ar-SA" sz="1800" b="1" dirty="0"/>
          </a:p>
          <a:p>
            <a:pPr marL="0" indent="0" algn="r" rtl="1">
              <a:buNone/>
            </a:pPr>
            <a:r>
              <a:rPr lang="ar-SA" sz="1600" dirty="0"/>
              <a:t>پشتیبانی پایتون از الگوهای برنامه‌نویسی شی‌گرا، یکی دیگر از ویژگی‌های مثبت این زبان است. در این زبان برنامه‌نویسی، کارآیی توابع در استفاده مجدد از کدها و کمک اشیا و کلاس‌ها به مدل‌سازی دنیای واقعی، سبب شده تا روز به روز به تعداد طرفداران پایتون افزوده شود.</a:t>
            </a:r>
            <a:endParaRPr lang="en-US" sz="1600" dirty="0"/>
          </a:p>
          <a:p>
            <a:pPr marL="0" indent="0" algn="r" rtl="1">
              <a:buNone/>
            </a:pPr>
            <a:r>
              <a:rPr lang="ar-SA" sz="1600" b="1" dirty="0">
                <a:solidFill>
                  <a:srgbClr val="29B6C3"/>
                </a:solidFill>
                <a:effectLst/>
              </a:rPr>
              <a:t>امکان ادغام با سایر زبان‌های موجود</a:t>
            </a:r>
            <a:endParaRPr lang="ar-SA" sz="1600" b="1" dirty="0"/>
          </a:p>
          <a:p>
            <a:pPr marL="0" indent="0" algn="r" rtl="1">
              <a:buNone/>
            </a:pPr>
            <a:r>
              <a:rPr lang="ar-SA" sz="1600" dirty="0"/>
              <a:t>اخرین مزیت پایتون امکان ادغام با سایر زبان های موجود است. یکی دیگر از مزایای این زبان، امکان ادغام با زبان‌هایی مانند جاوا و </a:t>
            </a:r>
            <a:r>
              <a:rPr lang="en-US" sz="1600" dirty="0"/>
              <a:t>C </a:t>
            </a:r>
            <a:r>
              <a:rPr lang="ar-SA" sz="1600" dirty="0"/>
              <a:t>است. این مزیت کمک می‌کند تا قدرت پایتون افزایش یابد؛ چرا که با ادغام زبان‌ها با یکدیگر، نقاط ضعف هر کدام اصلاح خواهد شد. علاوه بر موارد گفته شده، سایر مزایایی که برای این زبان ذکر شده، عبارتند از:</a:t>
            </a:r>
          </a:p>
          <a:p>
            <a:pPr algn="r" rtl="1">
              <a:buFont typeface="Arial" panose="020B0604020202020204" pitchFamily="34" charset="0"/>
              <a:buChar char="•"/>
            </a:pPr>
            <a:r>
              <a:rPr lang="ar-SA" sz="1600" dirty="0"/>
              <a:t>فرصت‌های </a:t>
            </a:r>
            <a:r>
              <a:rPr lang="en-US" sz="1600" dirty="0"/>
              <a:t>IOT</a:t>
            </a:r>
          </a:p>
          <a:p>
            <a:pPr algn="r" rtl="1">
              <a:buFont typeface="Arial" panose="020B0604020202020204" pitchFamily="34" charset="0"/>
              <a:buChar char="•"/>
            </a:pPr>
            <a:r>
              <a:rPr lang="ar-SA" sz="1600" dirty="0"/>
              <a:t>تایپ پویا</a:t>
            </a:r>
          </a:p>
          <a:p>
            <a:pPr algn="r" rtl="1">
              <a:buFont typeface="Arial" panose="020B0604020202020204" pitchFamily="34" charset="0"/>
              <a:buChar char="•"/>
            </a:pPr>
            <a:r>
              <a:rPr lang="ar-SA" sz="1600" dirty="0"/>
              <a:t>قابلیت جاسازی</a:t>
            </a:r>
          </a:p>
          <a:p>
            <a:pPr marL="0" indent="0" algn="r" rtl="1">
              <a:buNone/>
            </a:pPr>
            <a:endParaRPr lang="ar-SA" sz="1800" dirty="0"/>
          </a:p>
          <a:p>
            <a:endParaRPr lang="en-US" dirty="0"/>
          </a:p>
        </p:txBody>
      </p:sp>
    </p:spTree>
    <p:extLst>
      <p:ext uri="{BB962C8B-B14F-4D97-AF65-F5344CB8AC3E}">
        <p14:creationId xmlns:p14="http://schemas.microsoft.com/office/powerpoint/2010/main" val="4890185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848693C-3C73-B470-8524-91739899CB60}"/>
              </a:ext>
            </a:extLst>
          </p:cNvPr>
          <p:cNvSpPr>
            <a:spLocks noGrp="1"/>
          </p:cNvSpPr>
          <p:nvPr>
            <p:ph idx="1"/>
          </p:nvPr>
        </p:nvSpPr>
        <p:spPr>
          <a:xfrm>
            <a:off x="1511742" y="612649"/>
            <a:ext cx="10018713" cy="5251704"/>
          </a:xfrm>
        </p:spPr>
        <p:txBody>
          <a:bodyPr anchor="t"/>
          <a:lstStyle/>
          <a:p>
            <a:pPr marL="0" indent="0" algn="r" rtl="1">
              <a:buNone/>
            </a:pPr>
            <a:r>
              <a:rPr lang="ar-SA" dirty="0">
                <a:effectLst/>
              </a:rPr>
              <a:t>معایب زبان برنامه نویسی پایتون</a:t>
            </a:r>
            <a:endParaRPr lang="en-US" dirty="0">
              <a:effectLst/>
            </a:endParaRPr>
          </a:p>
          <a:p>
            <a:pPr marL="0" indent="0" algn="r" rtl="1">
              <a:buNone/>
            </a:pPr>
            <a:r>
              <a:rPr lang="ar-SA" sz="1800" b="1" dirty="0">
                <a:solidFill>
                  <a:srgbClr val="29B6C3"/>
                </a:solidFill>
                <a:effectLst/>
              </a:rPr>
              <a:t>سرعت پایین</a:t>
            </a:r>
            <a:endParaRPr lang="ar-SA" sz="1800" b="1" dirty="0"/>
          </a:p>
          <a:p>
            <a:pPr marL="0" indent="0" algn="r" rtl="1">
              <a:buNone/>
            </a:pPr>
            <a:r>
              <a:rPr lang="ar-SA" sz="1800" dirty="0"/>
              <a:t>همان‌طور که در قسمت‌های قبلی اشاره کردیم، پایتون زبانی تفسیر شده و تایپ شده است و همین عامل سبب شده تا کدها به صورت خط به خط به اجرا دربیایند و سرعت آن کاهش یابد. از دیگر دلایل سرعت کم آن، مشخصه تایپ خودکار در آن است؛ چراکه این حالت، نیاز به انجام کارهای بیشتری در فرآیند اجرا دارد. به دلیل سرعت عمل پایین این زبان، در پروژه‌هایی که سرعت و زمان در آن‌ها اهمیت دارند، از پایتون استفاده نمی‌شود.</a:t>
            </a:r>
          </a:p>
          <a:p>
            <a:pPr marL="0" indent="0" algn="r" rtl="1">
              <a:buNone/>
            </a:pPr>
            <a:r>
              <a:rPr lang="ar-SA" sz="1800" b="1" dirty="0">
                <a:solidFill>
                  <a:srgbClr val="29B6C3"/>
                </a:solidFill>
                <a:effectLst/>
              </a:rPr>
              <a:t>ایجاد خطای زمان اجرا</a:t>
            </a:r>
            <a:endParaRPr lang="ar-SA" sz="1800" b="1" dirty="0"/>
          </a:p>
          <a:p>
            <a:pPr marL="0" indent="0" algn="r" rtl="1">
              <a:buNone/>
            </a:pPr>
            <a:r>
              <a:rPr lang="ar-SA" sz="1800" dirty="0"/>
              <a:t>از آنجایی که این زبان دارای تایپ خودکار است، محدودیت‌های فراوانی به همراه دارد. در واقع پویا بودن پایتون باعث می‌شود که نوع داده یک متغیر را خود به خود تغییر دهد و همین امر، سبب بروز خطاهای زمان اجرا می‌شود.</a:t>
            </a:r>
          </a:p>
          <a:p>
            <a:pPr marL="0" indent="0" algn="r" rtl="1">
              <a:buNone/>
            </a:pPr>
            <a:endParaRPr lang="ar-SA" dirty="0"/>
          </a:p>
          <a:p>
            <a:pPr marL="0" indent="0">
              <a:buNone/>
            </a:pPr>
            <a:endParaRPr lang="en-US" dirty="0"/>
          </a:p>
        </p:txBody>
      </p:sp>
    </p:spTree>
    <p:extLst>
      <p:ext uri="{BB962C8B-B14F-4D97-AF65-F5344CB8AC3E}">
        <p14:creationId xmlns:p14="http://schemas.microsoft.com/office/powerpoint/2010/main" val="395895753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C81EB89-F08D-E409-C262-4706624FDA16}"/>
              </a:ext>
            </a:extLst>
          </p:cNvPr>
          <p:cNvSpPr>
            <a:spLocks noGrp="1"/>
          </p:cNvSpPr>
          <p:nvPr>
            <p:ph idx="1"/>
          </p:nvPr>
        </p:nvSpPr>
        <p:spPr>
          <a:xfrm>
            <a:off x="1484310" y="603505"/>
            <a:ext cx="10018713" cy="5187696"/>
          </a:xfrm>
        </p:spPr>
        <p:txBody>
          <a:bodyPr anchor="t">
            <a:normAutofit/>
          </a:bodyPr>
          <a:lstStyle/>
          <a:p>
            <a:pPr marL="0" indent="0" algn="r" rtl="1">
              <a:buNone/>
            </a:pPr>
            <a:r>
              <a:rPr lang="ar-SA" sz="1800" b="1" dirty="0">
                <a:solidFill>
                  <a:srgbClr val="29B6C3"/>
                </a:solidFill>
                <a:effectLst/>
              </a:rPr>
              <a:t>ضعیف بودن در پردازش موبایل</a:t>
            </a:r>
            <a:endParaRPr lang="ar-SA" sz="1800" b="1" dirty="0"/>
          </a:p>
          <a:p>
            <a:pPr marL="0" indent="0" algn="r" rtl="1">
              <a:buNone/>
            </a:pPr>
            <a:r>
              <a:rPr lang="ar-SA" sz="1800" dirty="0"/>
              <a:t>برنامه‌نویسان، معمولا از این زبان در کدنویسی سرورها استفاده می‌کنند. به دلیل قدرت پردازش آهسته پایتون و ضعیف بودن کارآیی حافظه آن، از این زبان در کدنویسی برنامه‌های تلفن همراه استفاده نمی‌شود.</a:t>
            </a:r>
          </a:p>
          <a:p>
            <a:pPr marL="0" indent="0" algn="r" rtl="1">
              <a:buNone/>
            </a:pPr>
            <a:r>
              <a:rPr lang="ar-SA" sz="1800" b="1" dirty="0">
                <a:solidFill>
                  <a:srgbClr val="29B6C3"/>
                </a:solidFill>
                <a:effectLst/>
              </a:rPr>
              <a:t>زبان پایتون چه کاربردی دارد؟</a:t>
            </a:r>
            <a:endParaRPr lang="ar-SA" sz="1800" b="1" dirty="0"/>
          </a:p>
          <a:p>
            <a:pPr marL="0" indent="0" algn="r" rtl="1">
              <a:buNone/>
            </a:pPr>
            <a:r>
              <a:rPr lang="ar-SA" sz="1800" dirty="0"/>
              <a:t>همان طور که اشاره کردیم، پایتون یک زبان برنامه نویسی همه منظوره است. به عبارت دیگر برای انجام هرکاری که مربوط به برنامه نویسی است، می‌توان روی پایتون حساب کرد! در ادامه به اختصار چند مورد از کاربردهای پایتون را نام می‌بریم:</a:t>
            </a:r>
          </a:p>
          <a:p>
            <a:pPr marL="0" indent="0" algn="r" rtl="1">
              <a:buNone/>
            </a:pPr>
            <a:r>
              <a:rPr lang="ar-SA" sz="1800" b="1" dirty="0">
                <a:solidFill>
                  <a:srgbClr val="29B6C3"/>
                </a:solidFill>
                <a:effectLst/>
              </a:rPr>
              <a:t>توسعه وب و اینترنت</a:t>
            </a:r>
            <a:endParaRPr lang="ar-SA" sz="1800" b="1" dirty="0"/>
          </a:p>
          <a:p>
            <a:pPr marL="0" indent="0" algn="r" rtl="1">
              <a:buNone/>
            </a:pPr>
            <a:r>
              <a:rPr lang="ar-SA" sz="1800" dirty="0"/>
              <a:t>برخی افراد با شنیدن عبارت طراحی سایت و توسعه وب، به صورت ناخودآگاه به </a:t>
            </a:r>
            <a:r>
              <a:rPr lang="en-US" sz="1800" dirty="0"/>
              <a:t>PHP </a:t>
            </a:r>
            <a:r>
              <a:rPr lang="ar-SA" sz="1800" dirty="0"/>
              <a:t>و </a:t>
            </a:r>
            <a:r>
              <a:rPr lang="en-US" sz="1800" dirty="0"/>
              <a:t>ASP </a:t>
            </a:r>
            <a:r>
              <a:rPr lang="ar-SA" sz="1800" dirty="0"/>
              <a:t>فکر می‌کنند. دلیل این طرز فکر این است که اکثر سایت‌های مطرح، با استفاده از این زبان‌ها، طراحی و راه‌اندازی شده‌اند. اما به جز این دو مورد، پایتون هم توانمندی‌های خود را در وب ثابت کرده و در طراحی برنامه‌های تحت وب به کار گرفته می‌شود.</a:t>
            </a:r>
          </a:p>
        </p:txBody>
      </p:sp>
    </p:spTree>
    <p:extLst>
      <p:ext uri="{BB962C8B-B14F-4D97-AF65-F5344CB8AC3E}">
        <p14:creationId xmlns:p14="http://schemas.microsoft.com/office/powerpoint/2010/main" val="18024635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98B2E56-7E32-6A94-8F53-48A7DCD851AD}"/>
              </a:ext>
            </a:extLst>
          </p:cNvPr>
          <p:cNvSpPr>
            <a:spLocks noGrp="1"/>
          </p:cNvSpPr>
          <p:nvPr>
            <p:ph idx="1"/>
          </p:nvPr>
        </p:nvSpPr>
        <p:spPr>
          <a:xfrm>
            <a:off x="1484310" y="758953"/>
            <a:ext cx="10018713" cy="5032248"/>
          </a:xfrm>
        </p:spPr>
        <p:txBody>
          <a:bodyPr anchor="t">
            <a:normAutofit/>
          </a:bodyPr>
          <a:lstStyle/>
          <a:p>
            <a:pPr marL="0" indent="0" algn="r" rtl="1">
              <a:buNone/>
            </a:pPr>
            <a:r>
              <a:rPr lang="ar-SA" sz="2000" b="1" dirty="0">
                <a:solidFill>
                  <a:srgbClr val="29B6C3"/>
                </a:solidFill>
                <a:effectLst/>
              </a:rPr>
              <a:t>درآمد و بازار کار برنامه‌نویسی زبان پایتون چگونه است؟</a:t>
            </a:r>
            <a:endParaRPr lang="ar-SA" sz="2000" b="1" dirty="0"/>
          </a:p>
          <a:p>
            <a:pPr marL="0" indent="0" algn="r" rtl="1">
              <a:buNone/>
            </a:pPr>
            <a:r>
              <a:rPr lang="ar-SA" sz="2000" dirty="0"/>
              <a:t>با توجه به آنچه که در بخش معرفی کاربردهای زبان پایتون گفتیم، می‌توانیم به این نتیجه برسیم که بازار کار خوبی برای برنامه‌نویسی این زبان وجود دارد. البته هیچ منبع دقیقی از آمار شغل‌های مربوط به این زبان موجود نیست، اما با نگاهی اجمالی به سایت‌های کاریابی، به راحتی می‌توانید نیاز بازار کار به این تخصص را متوجه شوید.</a:t>
            </a:r>
          </a:p>
          <a:p>
            <a:pPr marL="0" indent="0" algn="r" rtl="1">
              <a:buNone/>
            </a:pPr>
            <a:r>
              <a:rPr lang="ar-SA" sz="2000" dirty="0"/>
              <a:t>درآمدی که متخصصین پایتون دارند، نسبت به سایر زبان‌ها کمی بالاتر است. البته هیچ‌گونه آمار و ارقامی از میزان درآمد این برنامه‌نویسان در دسترس نیست. خوب است بدانید که هیچ‌ سقفی برای درآمد این متخصصان وجود ندارد. به بیانی دیگر، هرچه میزان تخصص شما بیشتر باشد، درآمد بیشتری نیز نصیبتان خواهد شد. البته فاکتورهایی مانند: نوع پروژه، جایگاه شغلی، نوع شرکت و… نیز بر مبلغ دریافتی کارشناسان این حوزه تاثیرگذار است که این مبلغ از حدود ۸ تا ۱۰ میلیون تومان در ماه شروع می‌شود</a:t>
            </a:r>
            <a:r>
              <a:rPr lang="en-US" sz="2000" dirty="0"/>
              <a:t>.</a:t>
            </a:r>
            <a:endParaRPr lang="ar-SA" sz="2000" dirty="0"/>
          </a:p>
        </p:txBody>
      </p:sp>
    </p:spTree>
    <p:extLst>
      <p:ext uri="{BB962C8B-B14F-4D97-AF65-F5344CB8AC3E}">
        <p14:creationId xmlns:p14="http://schemas.microsoft.com/office/powerpoint/2010/main" val="9090155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D1E222-AD8D-C2D8-71F3-11C6B7B5E780}"/>
              </a:ext>
            </a:extLst>
          </p:cNvPr>
          <p:cNvSpPr>
            <a:spLocks noGrp="1"/>
          </p:cNvSpPr>
          <p:nvPr>
            <p:ph idx="1"/>
          </p:nvPr>
        </p:nvSpPr>
        <p:spPr>
          <a:xfrm>
            <a:off x="1484310" y="658369"/>
            <a:ext cx="10018713" cy="5132832"/>
          </a:xfrm>
        </p:spPr>
        <p:txBody>
          <a:bodyPr anchor="t"/>
          <a:lstStyle/>
          <a:p>
            <a:pPr algn="r" rtl="1"/>
            <a:r>
              <a:rPr lang="fa-IR" dirty="0"/>
              <a:t>شی گرایی چیست و چه کمکی با ما میکند؟</a:t>
            </a:r>
          </a:p>
          <a:p>
            <a:pPr marL="0" indent="0" algn="r" rtl="1">
              <a:lnSpc>
                <a:spcPct val="150000"/>
              </a:lnSpc>
              <a:buNone/>
            </a:pPr>
            <a:r>
              <a:rPr lang="ar-SA" sz="2000" b="1" dirty="0"/>
              <a:t>برنامه نویسی شی گرایی چیست</a:t>
            </a:r>
            <a:r>
              <a:rPr lang="ar-SA" sz="2000" dirty="0"/>
              <a:t> : </a:t>
            </a:r>
            <a:r>
              <a:rPr lang="en-US" sz="2000" dirty="0"/>
              <a:t>OOP </a:t>
            </a:r>
            <a:r>
              <a:rPr lang="ar-SA" sz="2000" dirty="0"/>
              <a:t>یا </a:t>
            </a:r>
            <a:r>
              <a:rPr lang="en-US" sz="2000" b="1" dirty="0"/>
              <a:t>Object Orient Programming</a:t>
            </a:r>
            <a:r>
              <a:rPr lang="en-US" sz="2000" dirty="0"/>
              <a:t> </a:t>
            </a:r>
            <a:r>
              <a:rPr lang="ar-SA" sz="2000" dirty="0"/>
              <a:t>شیوه ای از </a:t>
            </a:r>
            <a:r>
              <a:rPr lang="fa-IR" sz="2000" dirty="0"/>
              <a:t>برنامه نویسی </a:t>
            </a:r>
            <a:r>
              <a:rPr lang="ar-SA" sz="2000" dirty="0"/>
              <a:t>است که موجودیت‌های نرم افزار را به صورت شی یا </a:t>
            </a:r>
            <a:r>
              <a:rPr lang="en-US" sz="2000" dirty="0"/>
              <a:t>Object </a:t>
            </a:r>
            <a:r>
              <a:rPr lang="ar-SA" sz="2000" dirty="0"/>
              <a:t>می‌بیند. قبل از ظهور </a:t>
            </a:r>
            <a:r>
              <a:rPr lang="ar-SA" sz="2000" b="1" dirty="0"/>
              <a:t>برنامه نویسی شی گرا</a:t>
            </a:r>
            <a:r>
              <a:rPr lang="ar-SA" sz="2000" dirty="0"/>
              <a:t> ، برنامه‌ها اغلب به شکل </a:t>
            </a:r>
            <a:r>
              <a:rPr lang="en-US" sz="2000" dirty="0"/>
              <a:t>Procedural </a:t>
            </a:r>
            <a:r>
              <a:rPr lang="ar-SA" sz="2000" dirty="0"/>
              <a:t>یا رویه ای نوشته می‌شد. در برنامه نویسی رویه ای برنامه‌ها به توابع تقسیم می‌شدند. یعنی برنامه از متغیرهایی که اطلاعات را ذخیره و توابعی که عملیات مورد نظر را روی اطلاعات انجام می‌دادند تشکیل می‌شد.اما با بزرگ شدن نرم افزار برنامه نویسان مجبور به تکرار کدها به صورت مکرر می‌شدند. توابع در قسمت‌های مختلف به صورت نامرتب و تو در تو یکدیگر را صدا می‌زدند و برنامه به اصلاح به یک کد </a:t>
            </a:r>
            <a:r>
              <a:rPr lang="en-US" sz="2000" dirty="0" err="1"/>
              <a:t>Spagetti</a:t>
            </a:r>
            <a:r>
              <a:rPr lang="en-US" sz="2000" dirty="0"/>
              <a:t> </a:t>
            </a:r>
            <a:r>
              <a:rPr lang="ar-SA" sz="2000" dirty="0"/>
              <a:t>تبدیل می‌شد. کد اسپاگتی به کدی اطلاق می‌شود که در آن توابع و قطعات کد مختلف به هم وابسته و در هم ریخته اند و در نتیجه ایجاد تغییر در یک تابع باعث به هم ریختن توابع زیادی می‌شود</a:t>
            </a:r>
            <a:endParaRPr lang="en-US" sz="2000" dirty="0"/>
          </a:p>
        </p:txBody>
      </p:sp>
    </p:spTree>
    <p:extLst>
      <p:ext uri="{BB962C8B-B14F-4D97-AF65-F5344CB8AC3E}">
        <p14:creationId xmlns:p14="http://schemas.microsoft.com/office/powerpoint/2010/main" val="8272043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B825F3A-15EF-F1F9-DEA4-CC3315277D69}"/>
              </a:ext>
            </a:extLst>
          </p:cNvPr>
          <p:cNvSpPr>
            <a:spLocks noGrp="1"/>
          </p:cNvSpPr>
          <p:nvPr>
            <p:ph idx="1"/>
          </p:nvPr>
        </p:nvSpPr>
        <p:spPr>
          <a:xfrm>
            <a:off x="1667190" y="621793"/>
            <a:ext cx="10018713" cy="5288280"/>
          </a:xfrm>
        </p:spPr>
        <p:txBody>
          <a:bodyPr anchor="t">
            <a:normAutofit lnSpcReduction="10000"/>
          </a:bodyPr>
          <a:lstStyle/>
          <a:p>
            <a:pPr marL="0" indent="0" algn="r" rtl="1">
              <a:lnSpc>
                <a:spcPct val="150000"/>
              </a:lnSpc>
              <a:buNone/>
            </a:pPr>
            <a:r>
              <a:rPr lang="ar-SA" sz="2000" dirty="0"/>
              <a:t>به عنوان مثال گوشی خود را در نظر بگیرید. فرض کنید مدل گوشی شما </a:t>
            </a:r>
            <a:r>
              <a:rPr lang="en-US" sz="2000" dirty="0"/>
              <a:t>SumsungS10 </a:t>
            </a:r>
            <a:r>
              <a:rPr lang="ar-SA" sz="2000" dirty="0"/>
              <a:t>باشد. کلاس گوشی </a:t>
            </a:r>
            <a:r>
              <a:rPr lang="en-US" sz="2000" dirty="0"/>
              <a:t>SumsungS10 </a:t>
            </a:r>
            <a:r>
              <a:rPr lang="ar-SA" sz="2000" dirty="0"/>
              <a:t>از کلاس گوشی به ارث می‌برد. کلاس گوشی دارای ویژگی‌ها یا </a:t>
            </a:r>
            <a:r>
              <a:rPr lang="en-US" sz="2000" dirty="0"/>
              <a:t>Attribute‌</a:t>
            </a:r>
            <a:r>
              <a:rPr lang="ar-SA" sz="2000" dirty="0"/>
              <a:t>های زیر است:</a:t>
            </a:r>
          </a:p>
          <a:p>
            <a:pPr marL="0" indent="0" algn="r" rtl="1">
              <a:buNone/>
            </a:pPr>
            <a:r>
              <a:rPr lang="ar-SA" sz="1800" dirty="0"/>
              <a:t>رنگ</a:t>
            </a:r>
          </a:p>
          <a:p>
            <a:pPr marL="0" indent="0" algn="r" rtl="1">
              <a:buNone/>
            </a:pPr>
            <a:r>
              <a:rPr lang="ar-SA" sz="1800" dirty="0"/>
              <a:t>رزولوشن</a:t>
            </a:r>
          </a:p>
          <a:p>
            <a:pPr marL="0" indent="0" algn="r" rtl="1">
              <a:buNone/>
            </a:pPr>
            <a:r>
              <a:rPr lang="ar-SA" sz="1800" dirty="0"/>
              <a:t>رزولوشن دوربین</a:t>
            </a:r>
          </a:p>
          <a:p>
            <a:pPr marL="0" indent="0" algn="r" rtl="1">
              <a:buNone/>
            </a:pPr>
            <a:r>
              <a:rPr lang="ar-SA" sz="1800" dirty="0"/>
              <a:t>حافظه</a:t>
            </a:r>
          </a:p>
          <a:p>
            <a:pPr marL="0" indent="0" algn="r" rtl="1">
              <a:buNone/>
            </a:pPr>
            <a:r>
              <a:rPr lang="ar-SA" sz="1800" dirty="0"/>
              <a:t>و...</a:t>
            </a:r>
          </a:p>
          <a:p>
            <a:pPr marL="0" indent="0" algn="r" rtl="1">
              <a:buNone/>
            </a:pPr>
            <a:r>
              <a:rPr lang="ar-SA" sz="1800" dirty="0"/>
              <a:t>همینطور تابع‌های زیر را دارد:</a:t>
            </a:r>
          </a:p>
          <a:p>
            <a:pPr marL="0" indent="0" algn="r" rtl="1">
              <a:buNone/>
            </a:pPr>
            <a:r>
              <a:rPr lang="ar-SA" sz="1800" dirty="0"/>
              <a:t>شارژ شدن</a:t>
            </a:r>
          </a:p>
          <a:p>
            <a:pPr marL="0" indent="0" algn="r" rtl="1">
              <a:buNone/>
            </a:pPr>
            <a:r>
              <a:rPr lang="ar-SA" sz="1800" dirty="0"/>
              <a:t>عکس گرفتن</a:t>
            </a:r>
          </a:p>
          <a:p>
            <a:pPr marL="0" indent="0" algn="r" rtl="1">
              <a:buNone/>
            </a:pPr>
            <a:r>
              <a:rPr lang="ar-SA" sz="1800" dirty="0"/>
              <a:t>دریافت </a:t>
            </a:r>
            <a:r>
              <a:rPr lang="en-US" sz="1800" dirty="0"/>
              <a:t>SMS</a:t>
            </a:r>
          </a:p>
          <a:p>
            <a:pPr marL="0" indent="0" algn="r" rtl="1">
              <a:buNone/>
            </a:pPr>
            <a:r>
              <a:rPr lang="ar-SA" sz="1800" dirty="0"/>
              <a:t>و...</a:t>
            </a:r>
          </a:p>
        </p:txBody>
      </p:sp>
    </p:spTree>
    <p:extLst>
      <p:ext uri="{BB962C8B-B14F-4D97-AF65-F5344CB8AC3E}">
        <p14:creationId xmlns:p14="http://schemas.microsoft.com/office/powerpoint/2010/main" val="21261047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5A290D-787A-94B4-B697-E97215851ACB}"/>
              </a:ext>
            </a:extLst>
          </p:cNvPr>
          <p:cNvSpPr>
            <a:spLocks noGrp="1"/>
          </p:cNvSpPr>
          <p:nvPr>
            <p:ph idx="1"/>
          </p:nvPr>
        </p:nvSpPr>
        <p:spPr>
          <a:xfrm>
            <a:off x="1484310" y="658369"/>
            <a:ext cx="10018713" cy="5132832"/>
          </a:xfrm>
        </p:spPr>
        <p:txBody>
          <a:bodyPr anchor="t">
            <a:normAutofit lnSpcReduction="10000"/>
          </a:bodyPr>
          <a:lstStyle/>
          <a:p>
            <a:pPr marL="0" indent="0" algn="r" rtl="1">
              <a:buNone/>
            </a:pPr>
            <a:r>
              <a:rPr lang="ar-SA" sz="2000" b="1" dirty="0"/>
              <a:t>قلمرو متغیر‌ها در شی گرایی</a:t>
            </a:r>
            <a:endParaRPr lang="fa-IR" sz="2000" b="1" dirty="0"/>
          </a:p>
          <a:p>
            <a:pPr marL="0" indent="0" algn="r" rtl="1">
              <a:buNone/>
            </a:pPr>
            <a:endParaRPr lang="ar-SA" sz="2000" b="1" dirty="0"/>
          </a:p>
          <a:p>
            <a:pPr marL="0" indent="0" algn="r" rtl="1">
              <a:lnSpc>
                <a:spcPct val="150000"/>
              </a:lnSpc>
              <a:buNone/>
            </a:pPr>
            <a:r>
              <a:rPr lang="ar-SA" sz="2000" dirty="0"/>
              <a:t>در کدهای بالا مشاهده کردید که در تعریف </a:t>
            </a:r>
            <a:r>
              <a:rPr lang="en-US" sz="2000" dirty="0"/>
              <a:t>attribute‌</a:t>
            </a:r>
            <a:r>
              <a:rPr lang="ar-SA" sz="2000" dirty="0"/>
              <a:t>ها و متدها از کلمات </a:t>
            </a:r>
            <a:r>
              <a:rPr lang="en-US" sz="2000" dirty="0"/>
              <a:t>public، protected </a:t>
            </a:r>
            <a:r>
              <a:rPr lang="ar-SA" sz="2000" dirty="0"/>
              <a:t>و </a:t>
            </a:r>
            <a:r>
              <a:rPr lang="en-US" sz="2000" dirty="0"/>
              <a:t>private </a:t>
            </a:r>
            <a:r>
              <a:rPr lang="ar-SA" sz="2000" dirty="0"/>
              <a:t>استفاده کردیم. ما با استفاده از این کلمات کلیدی قلمرو </a:t>
            </a:r>
            <a:r>
              <a:rPr lang="en-US" sz="2000" dirty="0"/>
              <a:t>attribute‌</a:t>
            </a:r>
            <a:r>
              <a:rPr lang="ar-SA" sz="2000" dirty="0"/>
              <a:t>ها و متدهای کلاس را در برنامه نویسی شی گرا تعریف می‌کنیم. به این کلمات کلیدی </a:t>
            </a:r>
            <a:r>
              <a:rPr lang="en-US" sz="2000" dirty="0"/>
              <a:t>Access Modifier </a:t>
            </a:r>
            <a:r>
              <a:rPr lang="ar-SA" sz="2000" dirty="0"/>
              <a:t>می‌گوییم. به طور خلاصه:</a:t>
            </a:r>
          </a:p>
          <a:p>
            <a:pPr marL="0" indent="0" algn="r" rtl="1">
              <a:lnSpc>
                <a:spcPct val="150000"/>
              </a:lnSpc>
              <a:buNone/>
            </a:pPr>
            <a:r>
              <a:rPr lang="en-US" sz="2300" b="1" dirty="0"/>
              <a:t>Public</a:t>
            </a:r>
            <a:r>
              <a:rPr lang="fa-IR" sz="2300" dirty="0"/>
              <a:t>:</a:t>
            </a:r>
            <a:r>
              <a:rPr lang="en-US" sz="2300" dirty="0"/>
              <a:t> </a:t>
            </a:r>
            <a:r>
              <a:rPr lang="ar-SA" sz="2000" dirty="0"/>
              <a:t>به متغیرها و متدهایی گفته می‌شود که از خارج کلاس قابل دسترسی هستند.</a:t>
            </a:r>
          </a:p>
          <a:p>
            <a:pPr marL="0" indent="0" algn="r" rtl="1">
              <a:lnSpc>
                <a:spcPct val="150000"/>
              </a:lnSpc>
              <a:buNone/>
            </a:pPr>
            <a:r>
              <a:rPr lang="en-US" b="1" dirty="0"/>
              <a:t>Protected</a:t>
            </a:r>
            <a:r>
              <a:rPr lang="fa-IR" dirty="0"/>
              <a:t>:</a:t>
            </a:r>
            <a:r>
              <a:rPr lang="en-US" dirty="0"/>
              <a:t> </a:t>
            </a:r>
            <a:r>
              <a:rPr lang="ar-SA" sz="2000" dirty="0"/>
              <a:t>به متغیرها و متدهایی گفته می‌شود که فقط از کلاس هایی قابل دسترسی هستند که از کلاس فعلی ارث برده اند.</a:t>
            </a:r>
          </a:p>
          <a:p>
            <a:pPr marL="0" indent="0" algn="r" rtl="1">
              <a:lnSpc>
                <a:spcPct val="150000"/>
              </a:lnSpc>
              <a:buNone/>
            </a:pPr>
            <a:r>
              <a:rPr lang="en-US" b="1" dirty="0"/>
              <a:t>Private</a:t>
            </a:r>
            <a:r>
              <a:rPr lang="fa-IR" b="1" dirty="0"/>
              <a:t>:</a:t>
            </a:r>
            <a:r>
              <a:rPr lang="en-US" sz="2000" dirty="0"/>
              <a:t> </a:t>
            </a:r>
            <a:r>
              <a:rPr lang="ar-SA" sz="2000" dirty="0"/>
              <a:t>به متغیرها و متدهایی گفته می‌شود که از خارج کلاس قابل دسترسی نیستند.</a:t>
            </a:r>
          </a:p>
          <a:p>
            <a:pPr marL="0" indent="0" algn="r" rtl="1">
              <a:buNone/>
            </a:pPr>
            <a:endParaRPr lang="en-US" dirty="0"/>
          </a:p>
        </p:txBody>
      </p:sp>
    </p:spTree>
    <p:extLst>
      <p:ext uri="{BB962C8B-B14F-4D97-AF65-F5344CB8AC3E}">
        <p14:creationId xmlns:p14="http://schemas.microsoft.com/office/powerpoint/2010/main" val="35906337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7CFE502E-51A3-1545-3D42-FED8069B6AE3}"/>
              </a:ext>
            </a:extLst>
          </p:cNvPr>
          <p:cNvPicPr>
            <a:picLocks noGrp="1" noChangeAspect="1"/>
          </p:cNvPicPr>
          <p:nvPr>
            <p:ph idx="1"/>
          </p:nvPr>
        </p:nvPicPr>
        <p:blipFill>
          <a:blip r:embed="rId2"/>
          <a:stretch>
            <a:fillRect/>
          </a:stretch>
        </p:blipFill>
        <p:spPr>
          <a:xfrm>
            <a:off x="2625852" y="1324070"/>
            <a:ext cx="6940296" cy="3796570"/>
          </a:xfrm>
        </p:spPr>
      </p:pic>
    </p:spTree>
    <p:extLst>
      <p:ext uri="{BB962C8B-B14F-4D97-AF65-F5344CB8AC3E}">
        <p14:creationId xmlns:p14="http://schemas.microsoft.com/office/powerpoint/2010/main" val="103986759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4B6CD3-0148-D21F-1652-A45443FCDC9B}"/>
              </a:ext>
            </a:extLst>
          </p:cNvPr>
          <p:cNvSpPr>
            <a:spLocks noGrp="1"/>
          </p:cNvSpPr>
          <p:nvPr>
            <p:ph idx="1"/>
          </p:nvPr>
        </p:nvSpPr>
        <p:spPr>
          <a:xfrm>
            <a:off x="1484310" y="786385"/>
            <a:ext cx="10018713" cy="5004816"/>
          </a:xfrm>
        </p:spPr>
        <p:txBody>
          <a:bodyPr anchor="t"/>
          <a:lstStyle/>
          <a:p>
            <a:pPr marL="0" indent="0" algn="r" rtl="1">
              <a:lnSpc>
                <a:spcPct val="150000"/>
              </a:lnSpc>
              <a:buNone/>
            </a:pPr>
            <a:r>
              <a:rPr lang="ar-SA" b="1" dirty="0"/>
              <a:t>شی گرایی در دنیای واقعی</a:t>
            </a:r>
          </a:p>
          <a:p>
            <a:pPr marL="0" indent="0" algn="r" rtl="1">
              <a:lnSpc>
                <a:spcPct val="150000"/>
              </a:lnSpc>
              <a:buNone/>
            </a:pPr>
            <a:r>
              <a:rPr lang="ar-SA" sz="2000" dirty="0"/>
              <a:t>شاید با خودتان بگویید در دنیای واقعی برنامه نویسی شی گرا کمتر اتفاق می‌افتد که نیاز داشته باشید از کلاس گوشی موبایل شی بسازیم. در دنیای واقعی تمام موجودیت‌های برنامه می‌توانند به صورت شی دیده شوند. حتی می‌توان هر رکورد از جداول پایگاه داده را به صورت شی دید (</a:t>
            </a:r>
            <a:r>
              <a:rPr lang="en-US" sz="2000" dirty="0"/>
              <a:t>ORM). </a:t>
            </a:r>
            <a:r>
              <a:rPr lang="ar-SA" sz="2000" dirty="0"/>
              <a:t>مثل کلاس پیام یا </a:t>
            </a:r>
            <a:r>
              <a:rPr lang="en-US" sz="2000" dirty="0"/>
              <a:t>Message </a:t>
            </a:r>
            <a:r>
              <a:rPr lang="ar-SA" sz="2000" dirty="0"/>
              <a:t>که انواع مختلف کلاس </a:t>
            </a:r>
            <a:r>
              <a:rPr lang="en-US" sz="2000" dirty="0"/>
              <a:t>Message </a:t>
            </a:r>
            <a:r>
              <a:rPr lang="ar-SA" sz="2000" dirty="0"/>
              <a:t>مانند </a:t>
            </a:r>
            <a:r>
              <a:rPr lang="en-US" sz="2000" dirty="0" err="1"/>
              <a:t>BroadcastMessage</a:t>
            </a:r>
            <a:r>
              <a:rPr lang="en-US" sz="2000" dirty="0"/>
              <a:t> </a:t>
            </a:r>
            <a:r>
              <a:rPr lang="ar-SA" sz="2000" dirty="0"/>
              <a:t>و </a:t>
            </a:r>
            <a:r>
              <a:rPr lang="en-US" sz="2000" dirty="0" err="1"/>
              <a:t>PrivateMessage</a:t>
            </a:r>
            <a:r>
              <a:rPr lang="en-US" sz="2000" dirty="0"/>
              <a:t> </a:t>
            </a:r>
            <a:r>
              <a:rPr lang="ar-SA" sz="2000" dirty="0"/>
              <a:t>از آن به ارث می‌برند و..</a:t>
            </a:r>
            <a:r>
              <a:rPr lang="fa-IR" sz="2000" dirty="0"/>
              <a:t>.</a:t>
            </a:r>
            <a:endParaRPr lang="ar-SA" sz="2000" dirty="0"/>
          </a:p>
        </p:txBody>
      </p:sp>
    </p:spTree>
    <p:extLst>
      <p:ext uri="{BB962C8B-B14F-4D97-AF65-F5344CB8AC3E}">
        <p14:creationId xmlns:p14="http://schemas.microsoft.com/office/powerpoint/2010/main" val="1846469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6C2F0-274B-944F-F290-A56C09C0096E}"/>
              </a:ext>
            </a:extLst>
          </p:cNvPr>
          <p:cNvSpPr>
            <a:spLocks noGrp="1"/>
          </p:cNvSpPr>
          <p:nvPr>
            <p:ph type="title"/>
          </p:nvPr>
        </p:nvSpPr>
        <p:spPr/>
        <p:txBody>
          <a:bodyPr>
            <a:normAutofit/>
          </a:bodyPr>
          <a:lstStyle/>
          <a:p>
            <a:pPr algn="r" rtl="1"/>
            <a:r>
              <a:rPr lang="fa-IR" sz="2800" dirty="0"/>
              <a:t>با پایتون چه چیز هایی می توان ساخت ؟</a:t>
            </a:r>
            <a:endParaRPr lang="en-US" sz="2800" dirty="0"/>
          </a:p>
        </p:txBody>
      </p:sp>
      <p:sp>
        <p:nvSpPr>
          <p:cNvPr id="3" name="Content Placeholder 2">
            <a:extLst>
              <a:ext uri="{FF2B5EF4-FFF2-40B4-BE49-F238E27FC236}">
                <a16:creationId xmlns:a16="http://schemas.microsoft.com/office/drawing/2014/main" id="{C4509097-F28B-E6AE-7A41-D687C1D075C2}"/>
              </a:ext>
            </a:extLst>
          </p:cNvPr>
          <p:cNvSpPr>
            <a:spLocks noGrp="1"/>
          </p:cNvSpPr>
          <p:nvPr>
            <p:ph idx="1"/>
          </p:nvPr>
        </p:nvSpPr>
        <p:spPr>
          <a:xfrm>
            <a:off x="1484310" y="2207491"/>
            <a:ext cx="10018713" cy="3583709"/>
          </a:xfrm>
        </p:spPr>
        <p:txBody>
          <a:bodyPr>
            <a:normAutofit lnSpcReduction="10000"/>
          </a:bodyPr>
          <a:lstStyle/>
          <a:p>
            <a:pPr marL="0" marR="0" indent="0" algn="r" rtl="1">
              <a:lnSpc>
                <a:spcPct val="150000"/>
              </a:lnSpc>
              <a:spcBef>
                <a:spcPts val="0"/>
              </a:spcBef>
              <a:spcAft>
                <a:spcPts val="800"/>
              </a:spcAft>
              <a:buNone/>
            </a:pPr>
            <a:r>
              <a:rPr lang="fa-IR" sz="1800" kern="100" dirty="0">
                <a:effectLst/>
                <a:latin typeface="Century Gothic" panose="020B0502020202020204" pitchFamily="34" charset="0"/>
                <a:ea typeface="Century Gothic" panose="020B0502020202020204" pitchFamily="34" charset="0"/>
                <a:cs typeface="Arial" panose="020B0604020202020204" pitchFamily="34" charset="0"/>
              </a:rPr>
              <a:t>مواردی که میتوان با پیاتون ساخت عبارتند از :</a:t>
            </a:r>
            <a:endParaRPr lang="en-US" sz="1800" kern="100" dirty="0">
              <a:effectLst/>
              <a:latin typeface="Century Gothic" panose="020B0502020202020204" pitchFamily="34" charset="0"/>
              <a:ea typeface="Century Gothic" panose="020B0502020202020204" pitchFamily="34" charset="0"/>
              <a:cs typeface="Arial" panose="020B0604020202020204" pitchFamily="34" charset="0"/>
            </a:endParaRPr>
          </a:p>
          <a:p>
            <a:pPr algn="r" rtl="1">
              <a:lnSpc>
                <a:spcPct val="150000"/>
              </a:lnSpc>
              <a:spcBef>
                <a:spcPts val="0"/>
              </a:spcBef>
              <a:spcAft>
                <a:spcPts val="800"/>
              </a:spcAft>
            </a:pPr>
            <a:r>
              <a:rPr lang="fa-IR" sz="1800" kern="100" dirty="0">
                <a:effectLst/>
                <a:latin typeface="Century Gothic" panose="020B0502020202020204" pitchFamily="34" charset="0"/>
                <a:ea typeface="Century Gothic" panose="020B0502020202020204" pitchFamily="34" charset="0"/>
                <a:cs typeface="Arial" panose="020B0604020202020204" pitchFamily="34" charset="0"/>
              </a:rPr>
              <a:t>طراحی سایت و توسعه وب </a:t>
            </a:r>
            <a:endParaRPr lang="en-US" sz="1800" kern="100" dirty="0">
              <a:effectLst/>
              <a:latin typeface="Century Gothic" panose="020B0502020202020204" pitchFamily="34" charset="0"/>
              <a:ea typeface="Century Gothic" panose="020B0502020202020204" pitchFamily="34" charset="0"/>
              <a:cs typeface="Arial" panose="020B0604020202020204" pitchFamily="34" charset="0"/>
            </a:endParaRPr>
          </a:p>
          <a:p>
            <a:pPr algn="r" rtl="1">
              <a:lnSpc>
                <a:spcPct val="150000"/>
              </a:lnSpc>
              <a:spcBef>
                <a:spcPts val="0"/>
              </a:spcBef>
              <a:spcAft>
                <a:spcPts val="800"/>
              </a:spcAft>
            </a:pPr>
            <a:r>
              <a:rPr lang="fa-IR" sz="1800" kern="100" dirty="0">
                <a:effectLst/>
                <a:latin typeface="Century Gothic" panose="020B0502020202020204" pitchFamily="34" charset="0"/>
                <a:ea typeface="Century Gothic" panose="020B0502020202020204" pitchFamily="34" charset="0"/>
                <a:cs typeface="Arial" panose="020B0604020202020204" pitchFamily="34" charset="0"/>
              </a:rPr>
              <a:t>ابزارهای هک و تست نفوذ </a:t>
            </a:r>
            <a:endParaRPr lang="en-US" sz="1800" kern="100" dirty="0">
              <a:effectLst/>
              <a:latin typeface="Century Gothic" panose="020B0502020202020204" pitchFamily="34" charset="0"/>
              <a:ea typeface="Century Gothic" panose="020B0502020202020204" pitchFamily="34" charset="0"/>
              <a:cs typeface="Arial" panose="020B0604020202020204" pitchFamily="34" charset="0"/>
            </a:endParaRPr>
          </a:p>
          <a:p>
            <a:pPr algn="r" rtl="1">
              <a:lnSpc>
                <a:spcPct val="150000"/>
              </a:lnSpc>
              <a:spcBef>
                <a:spcPts val="0"/>
              </a:spcBef>
              <a:spcAft>
                <a:spcPts val="800"/>
              </a:spcAft>
            </a:pPr>
            <a:r>
              <a:rPr lang="fa-IR" sz="1800" kern="100" dirty="0">
                <a:effectLst/>
                <a:latin typeface="Century Gothic" panose="020B0502020202020204" pitchFamily="34" charset="0"/>
                <a:ea typeface="Century Gothic" panose="020B0502020202020204" pitchFamily="34" charset="0"/>
                <a:cs typeface="Arial" panose="020B0604020202020204" pitchFamily="34" charset="0"/>
              </a:rPr>
              <a:t>اپلیکیشن موبایل </a:t>
            </a:r>
            <a:endParaRPr lang="en-US" sz="1800" kern="100" dirty="0">
              <a:effectLst/>
              <a:latin typeface="Century Gothic" panose="020B0502020202020204" pitchFamily="34" charset="0"/>
              <a:ea typeface="Century Gothic" panose="020B0502020202020204" pitchFamily="34" charset="0"/>
              <a:cs typeface="Arial" panose="020B0604020202020204" pitchFamily="34" charset="0"/>
            </a:endParaRPr>
          </a:p>
          <a:p>
            <a:pPr algn="r" rtl="1">
              <a:lnSpc>
                <a:spcPct val="150000"/>
              </a:lnSpc>
              <a:spcBef>
                <a:spcPts val="0"/>
              </a:spcBef>
              <a:spcAft>
                <a:spcPts val="800"/>
              </a:spcAft>
            </a:pPr>
            <a:r>
              <a:rPr lang="fa-IR" sz="1800" kern="100" dirty="0">
                <a:effectLst/>
                <a:latin typeface="Century Gothic" panose="020B0502020202020204" pitchFamily="34" charset="0"/>
                <a:ea typeface="Century Gothic" panose="020B0502020202020204" pitchFamily="34" charset="0"/>
                <a:cs typeface="Arial" panose="020B0604020202020204" pitchFamily="34" charset="0"/>
              </a:rPr>
              <a:t>ساخت نرم افزار های دسکتاپ </a:t>
            </a:r>
            <a:endParaRPr lang="en-US" sz="1800" kern="100" dirty="0">
              <a:effectLst/>
              <a:latin typeface="Century Gothic" panose="020B0502020202020204" pitchFamily="34" charset="0"/>
              <a:ea typeface="Century Gothic" panose="020B0502020202020204" pitchFamily="34" charset="0"/>
              <a:cs typeface="Arial" panose="020B0604020202020204" pitchFamily="34" charset="0"/>
            </a:endParaRPr>
          </a:p>
          <a:p>
            <a:pPr algn="r" rtl="1">
              <a:lnSpc>
                <a:spcPct val="150000"/>
              </a:lnSpc>
              <a:spcBef>
                <a:spcPts val="0"/>
              </a:spcBef>
              <a:spcAft>
                <a:spcPts val="800"/>
              </a:spcAft>
            </a:pPr>
            <a:r>
              <a:rPr lang="fa-IR" sz="1800" kern="100" dirty="0">
                <a:effectLst/>
                <a:latin typeface="Century Gothic" panose="020B0502020202020204" pitchFamily="34" charset="0"/>
                <a:ea typeface="Century Gothic" panose="020B0502020202020204" pitchFamily="34" charset="0"/>
                <a:cs typeface="Arial" panose="020B0604020202020204" pitchFamily="34" charset="0"/>
              </a:rPr>
              <a:t>توسعه هوش مصنوعی </a:t>
            </a:r>
            <a:endParaRPr lang="en-US" sz="1800" kern="100" dirty="0">
              <a:effectLst/>
              <a:latin typeface="Century Gothic" panose="020B0502020202020204" pitchFamily="34" charset="0"/>
              <a:ea typeface="Century Gothic" panose="020B0502020202020204" pitchFamily="34" charset="0"/>
              <a:cs typeface="Arial" panose="020B0604020202020204" pitchFamily="34" charset="0"/>
            </a:endParaRPr>
          </a:p>
          <a:p>
            <a:pPr algn="r" rtl="1">
              <a:lnSpc>
                <a:spcPct val="150000"/>
              </a:lnSpc>
              <a:spcBef>
                <a:spcPts val="0"/>
              </a:spcBef>
              <a:spcAft>
                <a:spcPts val="800"/>
              </a:spcAft>
            </a:pPr>
            <a:r>
              <a:rPr lang="fa-IR" sz="1800" kern="100" dirty="0">
                <a:effectLst/>
                <a:latin typeface="Century Gothic" panose="020B0502020202020204" pitchFamily="34" charset="0"/>
                <a:ea typeface="Century Gothic" panose="020B0502020202020204" pitchFamily="34" charset="0"/>
                <a:cs typeface="Arial" panose="020B0604020202020204" pitchFamily="34" charset="0"/>
              </a:rPr>
              <a:t>و.....</a:t>
            </a:r>
            <a:endParaRPr lang="en-US" sz="1800" kern="100" dirty="0">
              <a:effectLst/>
              <a:latin typeface="Century Gothic" panose="020B0502020202020204" pitchFamily="34" charset="0"/>
              <a:ea typeface="Century Gothic" panose="020B050202020202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19881796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D7A5DD4-C0DE-51EF-BE55-12CEA74829D5}"/>
              </a:ext>
            </a:extLst>
          </p:cNvPr>
          <p:cNvSpPr>
            <a:spLocks noGrp="1"/>
          </p:cNvSpPr>
          <p:nvPr>
            <p:ph idx="1"/>
          </p:nvPr>
        </p:nvSpPr>
        <p:spPr>
          <a:xfrm>
            <a:off x="1484310" y="749809"/>
            <a:ext cx="10018713" cy="5041392"/>
          </a:xfrm>
        </p:spPr>
        <p:txBody>
          <a:bodyPr>
            <a:normAutofit fontScale="92500" lnSpcReduction="10000"/>
          </a:bodyPr>
          <a:lstStyle/>
          <a:p>
            <a:pPr marL="0" indent="0" algn="r" rtl="1">
              <a:lnSpc>
                <a:spcPct val="150000"/>
              </a:lnSpc>
              <a:buNone/>
            </a:pPr>
            <a:r>
              <a:rPr lang="ar-SA" sz="1800" b="1" dirty="0"/>
              <a:t>مزایای استفاده از شی گرایی</a:t>
            </a:r>
          </a:p>
          <a:p>
            <a:pPr algn="r" rtl="1">
              <a:lnSpc>
                <a:spcPct val="150000"/>
              </a:lnSpc>
              <a:buFont typeface="Wingdings" panose="05000000000000000000" pitchFamily="2" charset="2"/>
              <a:buChar char="§"/>
            </a:pPr>
            <a:r>
              <a:rPr lang="ar-SA" sz="1800" dirty="0"/>
              <a:t>هرچند که استفاده از شی گرایی مزایای زیادی دارد اما میزان ضرورت استفاده و اهمیت آن به نوع پروژه و ترجیحات برنامه نویس بستگی دارد. این مفهوم هنوز در حال توسعه است و روزانه تکنولوژی‌ها و ابزارهای زیادی در این راستا منتشر می‌شود. برخی از مزایای شی گرایی عبارتند از:</a:t>
            </a:r>
          </a:p>
          <a:p>
            <a:pPr algn="r" rtl="1">
              <a:lnSpc>
                <a:spcPct val="150000"/>
              </a:lnSpc>
              <a:buFont typeface="Wingdings" panose="05000000000000000000" pitchFamily="2" charset="2"/>
              <a:buChar char="§"/>
            </a:pPr>
            <a:r>
              <a:rPr lang="ar-SA" sz="1800" dirty="0"/>
              <a:t>شی گرایی روند کلی توسعه یک نرم افزار را آسان می‌کند.</a:t>
            </a:r>
          </a:p>
          <a:p>
            <a:pPr algn="r" rtl="1">
              <a:lnSpc>
                <a:spcPct val="150000"/>
              </a:lnSpc>
              <a:buFont typeface="Wingdings" panose="05000000000000000000" pitchFamily="2" charset="2"/>
              <a:buChar char="§"/>
            </a:pPr>
            <a:r>
              <a:rPr lang="ar-SA" sz="1800" dirty="0"/>
              <a:t>شما می‌توانید به جای اینکه مجبور باشید کد را بارها بازنویسی کنید، از همان ابتدا برای برنامه ماژول‌های کاری استاندارد بسازید که با یکدیگر ارتباط برقرار می‌کنند: این منجر به صرفه‌جویی در زمان توسعه و بهره‌وری بالاتر می‌شود.</a:t>
            </a:r>
          </a:p>
          <a:p>
            <a:pPr algn="r" rtl="1">
              <a:lnSpc>
                <a:spcPct val="150000"/>
              </a:lnSpc>
              <a:buFont typeface="Wingdings" panose="05000000000000000000" pitchFamily="2" charset="2"/>
              <a:buChar char="§"/>
            </a:pPr>
            <a:r>
              <a:rPr lang="ar-SA" sz="1800" dirty="0"/>
              <a:t>شی گرایی اجازه می‌دهد تا برنامه را به زیرمسائلی با اندازه کوچکتر تقسیم کنید که به راحتی قابل حل هستند.</a:t>
            </a:r>
          </a:p>
          <a:p>
            <a:pPr algn="r" rtl="1">
              <a:lnSpc>
                <a:spcPct val="150000"/>
              </a:lnSpc>
              <a:buFont typeface="Wingdings" panose="05000000000000000000" pitchFamily="2" charset="2"/>
              <a:buChar char="§"/>
            </a:pPr>
            <a:r>
              <a:rPr lang="ar-SA" sz="1800" dirty="0"/>
              <a:t>فناوری جدید شی گرایی باعث بهره وری بیشتر برنامه نویس، کیفیت بهتر نرم افزار و هزینه نگهداری کمتر می‌شود.</a:t>
            </a:r>
          </a:p>
        </p:txBody>
      </p:sp>
    </p:spTree>
    <p:extLst>
      <p:ext uri="{BB962C8B-B14F-4D97-AF65-F5344CB8AC3E}">
        <p14:creationId xmlns:p14="http://schemas.microsoft.com/office/powerpoint/2010/main" val="13815991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CDCAAB-B63B-51CC-149E-508E4B02D6DA}"/>
              </a:ext>
            </a:extLst>
          </p:cNvPr>
          <p:cNvSpPr>
            <a:spLocks noGrp="1"/>
          </p:cNvSpPr>
          <p:nvPr>
            <p:ph idx="1"/>
          </p:nvPr>
        </p:nvSpPr>
        <p:spPr>
          <a:xfrm>
            <a:off x="1484310" y="676657"/>
            <a:ext cx="10018713" cy="5114544"/>
          </a:xfrm>
        </p:spPr>
        <p:txBody>
          <a:bodyPr anchor="t">
            <a:normAutofit/>
          </a:bodyPr>
          <a:lstStyle/>
          <a:p>
            <a:pPr marL="0" indent="0" algn="r" rtl="1">
              <a:buNone/>
            </a:pPr>
            <a:r>
              <a:rPr lang="ar-SA" sz="1800" b="1" dirty="0"/>
              <a:t>معایب شی گرایی</a:t>
            </a:r>
          </a:p>
          <a:p>
            <a:pPr algn="r" rtl="1">
              <a:buFont typeface="Wingdings" panose="05000000000000000000" pitchFamily="2" charset="2"/>
              <a:buChar char="§"/>
            </a:pPr>
            <a:r>
              <a:rPr lang="ar-SA" sz="1800" dirty="0"/>
              <a:t>جالب است بدانید که استفاده از </a:t>
            </a:r>
            <a:r>
              <a:rPr lang="en-US" sz="1800" dirty="0"/>
              <a:t>OOP </a:t>
            </a:r>
            <a:r>
              <a:rPr lang="ar-SA" sz="1800" dirty="0"/>
              <a:t>دارای معایبی نیز می‌باشد. برخی از این معایب به شرح زیر می‌باشند:</a:t>
            </a:r>
          </a:p>
          <a:p>
            <a:pPr algn="r" rtl="1">
              <a:buFont typeface="Wingdings" panose="05000000000000000000" pitchFamily="2" charset="2"/>
              <a:buChar char="§"/>
            </a:pPr>
            <a:r>
              <a:rPr lang="ar-SA" sz="1800" dirty="0"/>
              <a:t>روند ایجاد برنامه‌های توسعه یافته با استفاده از شی گرایی بسیار بیشتر از رویکرد عادی و معمول است؛ چراکه با به کارگیری اصول شی گرایی اندازه برنامه بزرگتر می‌شود، در نتیجه اجرای آن به زمان بیشتری نیاز دارد که این موضوع منجر به اجرای کندتر برنامه می‌شود.</a:t>
            </a:r>
          </a:p>
          <a:p>
            <a:pPr algn="r" rtl="1">
              <a:buFont typeface="Wingdings" panose="05000000000000000000" pitchFamily="2" charset="2"/>
              <a:buChar char="§"/>
            </a:pPr>
            <a:r>
              <a:rPr lang="ar-SA" sz="1800" dirty="0"/>
              <a:t>نمی توان شی گرایی را در همه جا اعمال کرد و باید توجه داشت که فقط در صورت لزوم اعمال شود. برنامه نویسان باید مهارت طراحی و برنامه نویسی درخشانی را در کنار برنامه ریزی مناسب داشته باشند زیرا استفاده از شی گرایی کمی مشکل است.</a:t>
            </a:r>
          </a:p>
          <a:p>
            <a:pPr algn="r" rtl="1">
              <a:buFont typeface="Wingdings" panose="05000000000000000000" pitchFamily="2" charset="2"/>
              <a:buChar char="§"/>
            </a:pPr>
            <a:r>
              <a:rPr lang="ar-SA" sz="1800" dirty="0"/>
              <a:t>اغلب زمان نیاز است تا برنامه نویسان تازه کار به شی گرایی عادت کنند. فرآیند فکری مورد نیاز در برنامه نویسی شی گرا ممکن است برای برخی افراد سنگین باشد.</a:t>
            </a:r>
          </a:p>
          <a:p>
            <a:pPr algn="r" rtl="1">
              <a:buFont typeface="Wingdings" panose="05000000000000000000" pitchFamily="2" charset="2"/>
              <a:buChar char="§"/>
            </a:pPr>
            <a:r>
              <a:rPr lang="ar-SA" sz="1800" dirty="0"/>
              <a:t>همه چیز در </a:t>
            </a:r>
            <a:r>
              <a:rPr lang="en-US" sz="1800" dirty="0"/>
              <a:t>OOP </a:t>
            </a:r>
            <a:r>
              <a:rPr lang="ar-SA" sz="1800" dirty="0"/>
              <a:t>به عنوان یک شی در نظر گرفته می‌شود، بنابراین قبل از اعمال آن باید درمورد چگونگی اشیا و ارتباطشان با یکدیگر یک ساختار ذهنی عالی داشته باشید.</a:t>
            </a:r>
          </a:p>
          <a:p>
            <a:endParaRPr lang="en-US" dirty="0"/>
          </a:p>
        </p:txBody>
      </p:sp>
    </p:spTree>
    <p:extLst>
      <p:ext uri="{BB962C8B-B14F-4D97-AF65-F5344CB8AC3E}">
        <p14:creationId xmlns:p14="http://schemas.microsoft.com/office/powerpoint/2010/main" val="13012305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658800-D1C8-2FCD-48E3-7DF77C126A1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F1F39C8B-FCD4-F128-34C7-8D68F851B4DD}"/>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80652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5D91F-23F1-4409-9106-804A811B243F}"/>
              </a:ext>
            </a:extLst>
          </p:cNvPr>
          <p:cNvSpPr>
            <a:spLocks noGrp="1"/>
          </p:cNvSpPr>
          <p:nvPr>
            <p:ph type="title"/>
          </p:nvPr>
        </p:nvSpPr>
        <p:spPr/>
        <p:txBody>
          <a:bodyPr>
            <a:normAutofit/>
          </a:bodyPr>
          <a:lstStyle/>
          <a:p>
            <a:pPr algn="r" rtl="1"/>
            <a:r>
              <a:rPr lang="fa-IR" sz="3200" dirty="0"/>
              <a:t>پایتون چیسیت و کاربرد های آن</a:t>
            </a:r>
            <a:endParaRPr lang="en-US" sz="3200" dirty="0"/>
          </a:p>
        </p:txBody>
      </p:sp>
      <p:sp>
        <p:nvSpPr>
          <p:cNvPr id="3" name="Content Placeholder 2">
            <a:extLst>
              <a:ext uri="{FF2B5EF4-FFF2-40B4-BE49-F238E27FC236}">
                <a16:creationId xmlns:a16="http://schemas.microsoft.com/office/drawing/2014/main" id="{F14CB15F-C8A2-00AC-32D4-3D58A8FEA061}"/>
              </a:ext>
            </a:extLst>
          </p:cNvPr>
          <p:cNvSpPr>
            <a:spLocks noGrp="1"/>
          </p:cNvSpPr>
          <p:nvPr>
            <p:ph idx="1"/>
          </p:nvPr>
        </p:nvSpPr>
        <p:spPr/>
        <p:txBody>
          <a:bodyPr/>
          <a:lstStyle/>
          <a:p>
            <a:pPr marL="0" indent="0" algn="r" rtl="1">
              <a:buNone/>
            </a:pPr>
            <a:r>
              <a:rPr lang="fa-IR" dirty="0"/>
              <a:t>پایتون چیست؟ </a:t>
            </a:r>
          </a:p>
          <a:p>
            <a:pPr marL="0" indent="0" algn="r" rtl="1">
              <a:lnSpc>
                <a:spcPct val="150000"/>
              </a:lnSpc>
              <a:buNone/>
            </a:pPr>
            <a:r>
              <a:rPr lang="ar-SA" sz="2000" b="1" kern="100" dirty="0">
                <a:effectLst/>
                <a:latin typeface="Century Gothic" panose="020B0502020202020204" pitchFamily="34" charset="0"/>
                <a:ea typeface="Century Gothic" panose="020B0502020202020204" pitchFamily="34" charset="0"/>
                <a:cs typeface="Arial" panose="020B0604020202020204" pitchFamily="34" charset="0"/>
              </a:rPr>
              <a:t>زبان برنامه نویسی پایتون</a:t>
            </a:r>
            <a:r>
              <a:rPr lang="ar-SA" sz="2000" kern="100" dirty="0">
                <a:effectLst/>
                <a:latin typeface="Century Gothic" panose="020B0502020202020204" pitchFamily="34" charset="0"/>
                <a:ea typeface="Century Gothic" panose="020B0502020202020204" pitchFamily="34" charset="0"/>
                <a:cs typeface="Arial" panose="020B0604020202020204" pitchFamily="34" charset="0"/>
              </a:rPr>
              <a:t> یک زبان عمومی محسوب می‌شود؛ به</a:t>
            </a:r>
            <a:r>
              <a:rPr lang="fa-IR" sz="2000" kern="100" dirty="0">
                <a:effectLst/>
                <a:latin typeface="Century Gothic" panose="020B0502020202020204" pitchFamily="34" charset="0"/>
                <a:ea typeface="Century Gothic" panose="020B0502020202020204" pitchFamily="34" charset="0"/>
                <a:cs typeface="Arial" panose="020B0604020202020204" pitchFamily="34" charset="0"/>
              </a:rPr>
              <a:t> </a:t>
            </a:r>
            <a:r>
              <a:rPr lang="ar-SA" sz="2000" kern="100" dirty="0">
                <a:effectLst/>
                <a:latin typeface="Century Gothic" panose="020B0502020202020204" pitchFamily="34" charset="0"/>
                <a:ea typeface="Century Gothic" panose="020B0502020202020204" pitchFamily="34" charset="0"/>
                <a:cs typeface="Arial" panose="020B0604020202020204" pitchFamily="34" charset="0"/>
              </a:rPr>
              <a:t>این معنی که شما با یادگیری یک زبان قادر خواهید بود در زمینه‌های مختلف فعالیت کنید به قولی  با یک سنگ چند نشان را هدف قرار  می‌دهید؛ در ادامه کاربردهای پایتون در زمینه های مختلف را بررسی خواهیم کرد.</a:t>
            </a:r>
            <a:endParaRPr lang="fa-IR" dirty="0"/>
          </a:p>
          <a:p>
            <a:pPr marL="0" indent="0" algn="r" rtl="1">
              <a:buNone/>
            </a:pPr>
            <a:endParaRPr lang="fa-IR" dirty="0"/>
          </a:p>
        </p:txBody>
      </p:sp>
    </p:spTree>
    <p:extLst>
      <p:ext uri="{BB962C8B-B14F-4D97-AF65-F5344CB8AC3E}">
        <p14:creationId xmlns:p14="http://schemas.microsoft.com/office/powerpoint/2010/main" val="18627427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ECECB6-5460-2BA7-F997-52EE00896EFD}"/>
              </a:ext>
            </a:extLst>
          </p:cNvPr>
          <p:cNvSpPr>
            <a:spLocks noGrp="1"/>
          </p:cNvSpPr>
          <p:nvPr>
            <p:ph idx="1"/>
          </p:nvPr>
        </p:nvSpPr>
        <p:spPr>
          <a:xfrm>
            <a:off x="1484310" y="329185"/>
            <a:ext cx="10018713" cy="5462016"/>
          </a:xfrm>
        </p:spPr>
        <p:txBody>
          <a:bodyPr>
            <a:normAutofit/>
          </a:bodyPr>
          <a:lstStyle/>
          <a:p>
            <a:pPr algn="r" rtl="1"/>
            <a:r>
              <a:rPr lang="fa-IR" sz="2800" dirty="0"/>
              <a:t>کاربرد پایتون در طراحی سایت </a:t>
            </a:r>
          </a:p>
          <a:p>
            <a:pPr marL="0" indent="0" algn="r" rtl="1">
              <a:lnSpc>
                <a:spcPct val="150000"/>
              </a:lnSpc>
              <a:buNone/>
            </a:pPr>
            <a:endParaRPr lang="fa-IR" sz="2200" kern="100" dirty="0">
              <a:effectLst/>
              <a:latin typeface="Century Gothic" panose="020B0502020202020204" pitchFamily="34" charset="0"/>
              <a:ea typeface="Century Gothic" panose="020B0502020202020204" pitchFamily="34" charset="0"/>
              <a:cs typeface="Arial" panose="020B0604020202020204" pitchFamily="34" charset="0"/>
            </a:endParaRPr>
          </a:p>
          <a:p>
            <a:pPr marL="0" indent="0" algn="r" rtl="1">
              <a:lnSpc>
                <a:spcPct val="150000"/>
              </a:lnSpc>
              <a:buNone/>
            </a:pPr>
            <a:r>
              <a:rPr lang="ar-SA" kern="100" dirty="0">
                <a:effectLst/>
                <a:latin typeface="Century Gothic" panose="020B0502020202020204" pitchFamily="34" charset="0"/>
                <a:ea typeface="Century Gothic" panose="020B0502020202020204" pitchFamily="34" charset="0"/>
                <a:cs typeface="Arial" panose="020B0604020202020204" pitchFamily="34" charset="0"/>
              </a:rPr>
              <a:t>در طراحی سایت از پایتون به عنوان یک زبان قدرتمند برای توسعه بک اند سایت استفاده می‌شود؛ زبان پایتون به دلیل سرعت و پردازش بالایی که دارد یک گزینه بسیار قدرتمند برای توسعه بک اند سایت است و به دلیل داشتن کتابخانه‌های قدرتمند و همینطور فریمورک‌هایی مانند جنگو و فلسک باعث می‌شود بک اند سایت را ساده‌تر و راحت‌  تر پیاده سازی کنید. </a:t>
            </a:r>
            <a:br>
              <a:rPr lang="ar-SA" sz="2200" kern="100" dirty="0">
                <a:effectLst/>
                <a:latin typeface="Century Gothic" panose="020B0502020202020204" pitchFamily="34" charset="0"/>
                <a:ea typeface="Century Gothic" panose="020B0502020202020204" pitchFamily="34" charset="0"/>
                <a:cs typeface="Arial" panose="020B0604020202020204" pitchFamily="34" charset="0"/>
              </a:rPr>
            </a:br>
            <a:endParaRPr lang="en-US" sz="2200" kern="100" dirty="0">
              <a:effectLst/>
              <a:latin typeface="Century Gothic" panose="020B0502020202020204" pitchFamily="34" charset="0"/>
              <a:ea typeface="Century Gothic" panose="020B0502020202020204" pitchFamily="34" charset="0"/>
              <a:cs typeface="Arial" panose="020B0604020202020204" pitchFamily="34" charset="0"/>
            </a:endParaRPr>
          </a:p>
          <a:p>
            <a:pPr algn="r" rtl="1"/>
            <a:endParaRPr lang="en-US" dirty="0"/>
          </a:p>
        </p:txBody>
      </p:sp>
    </p:spTree>
    <p:extLst>
      <p:ext uri="{BB962C8B-B14F-4D97-AF65-F5344CB8AC3E}">
        <p14:creationId xmlns:p14="http://schemas.microsoft.com/office/powerpoint/2010/main" val="1541238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560ED8-3B8C-D702-98E6-43185AB70A3B}"/>
              </a:ext>
            </a:extLst>
          </p:cNvPr>
          <p:cNvSpPr>
            <a:spLocks noGrp="1"/>
          </p:cNvSpPr>
          <p:nvPr>
            <p:ph idx="1"/>
          </p:nvPr>
        </p:nvSpPr>
        <p:spPr>
          <a:xfrm>
            <a:off x="1484310" y="548641"/>
            <a:ext cx="10018713" cy="5242560"/>
          </a:xfrm>
        </p:spPr>
        <p:txBody>
          <a:bodyPr/>
          <a:lstStyle/>
          <a:p>
            <a:pPr algn="r" rtl="1"/>
            <a:r>
              <a:rPr lang="fa-IR" sz="2800" dirty="0"/>
              <a:t>کاربرد پایتون در هک و امنیت</a:t>
            </a:r>
          </a:p>
          <a:p>
            <a:pPr marL="0" indent="0" algn="r" rtl="1">
              <a:buNone/>
            </a:pPr>
            <a:endParaRPr lang="fa-IR" dirty="0"/>
          </a:p>
          <a:p>
            <a:pPr marL="0" indent="0" algn="r" rtl="1">
              <a:lnSpc>
                <a:spcPct val="150000"/>
              </a:lnSpc>
              <a:buNone/>
            </a:pPr>
            <a:r>
              <a:rPr lang="ar-SA" b="1" kern="100" dirty="0">
                <a:effectLst/>
                <a:latin typeface="Century Gothic" panose="020B0502020202020204" pitchFamily="34" charset="0"/>
                <a:ea typeface="Century Gothic" panose="020B0502020202020204" pitchFamily="34" charset="0"/>
                <a:cs typeface="Arial" panose="020B0604020202020204" pitchFamily="34" charset="0"/>
              </a:rPr>
              <a:t>زبان برنامه نویسی پایتون</a:t>
            </a:r>
            <a:r>
              <a:rPr lang="ar-SA" kern="100" dirty="0">
                <a:effectLst/>
                <a:latin typeface="Century Gothic" panose="020B0502020202020204" pitchFamily="34" charset="0"/>
                <a:ea typeface="Century Gothic" panose="020B0502020202020204" pitchFamily="34" charset="0"/>
                <a:cs typeface="Arial" panose="020B0604020202020204" pitchFamily="34" charset="0"/>
              </a:rPr>
              <a:t> یکی از محبوب‌ترین زبان‌‌ها نزد هکرها است؛ این زبان به دلیل داشتن کتابخانه‌های قدرتمند در این زمینه بهترین گزینه برای فعالیت در زمینه هک و امنیت محسوب می‌شود؛ شما با استفاده از پایتون قادر خواهید بود ابزارهای هک توسعه بدهید، آنالیز امنیت و تمام بخش‌های مربوط به آن را یاد بگیرید؛ پس اگر علاقه‌مند به فعالیت در زمینه هک و امنیت هستید، پایتون بهترین گزینه برای شماست</a:t>
            </a:r>
            <a:r>
              <a:rPr lang="en-US" kern="100" dirty="0">
                <a:effectLst/>
                <a:latin typeface="Century Gothic" panose="020B0502020202020204" pitchFamily="34" charset="0"/>
                <a:ea typeface="Century Gothic" panose="020B0502020202020204" pitchFamily="34" charset="0"/>
                <a:cs typeface="Arial" panose="020B0604020202020204" pitchFamily="34" charset="0"/>
              </a:rPr>
              <a:t>.</a:t>
            </a:r>
          </a:p>
          <a:p>
            <a:pPr marL="0" indent="0" algn="r" rtl="1">
              <a:buNone/>
            </a:pPr>
            <a:endParaRPr lang="fa-IR" dirty="0"/>
          </a:p>
        </p:txBody>
      </p:sp>
    </p:spTree>
    <p:extLst>
      <p:ext uri="{BB962C8B-B14F-4D97-AF65-F5344CB8AC3E}">
        <p14:creationId xmlns:p14="http://schemas.microsoft.com/office/powerpoint/2010/main" val="36047153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F22E07-C978-1072-C51F-9936E7FE118A}"/>
              </a:ext>
            </a:extLst>
          </p:cNvPr>
          <p:cNvSpPr>
            <a:spLocks noGrp="1"/>
          </p:cNvSpPr>
          <p:nvPr>
            <p:ph idx="1"/>
          </p:nvPr>
        </p:nvSpPr>
        <p:spPr>
          <a:xfrm>
            <a:off x="1484310" y="685800"/>
            <a:ext cx="10018713" cy="5105401"/>
          </a:xfrm>
        </p:spPr>
        <p:txBody>
          <a:bodyPr>
            <a:normAutofit lnSpcReduction="10000"/>
          </a:bodyPr>
          <a:lstStyle/>
          <a:p>
            <a:pPr marL="0" marR="0" indent="0" algn="r" rtl="1">
              <a:lnSpc>
                <a:spcPct val="150000"/>
              </a:lnSpc>
              <a:spcBef>
                <a:spcPts val="0"/>
              </a:spcBef>
              <a:spcAft>
                <a:spcPts val="800"/>
              </a:spcAft>
              <a:buNone/>
            </a:pPr>
            <a:r>
              <a:rPr lang="fa-IR" sz="2800" dirty="0"/>
              <a:t>کاربرد پایتون در بازی سازی </a:t>
            </a:r>
          </a:p>
          <a:p>
            <a:pPr marL="0" marR="0" indent="0" algn="r" rtl="1">
              <a:lnSpc>
                <a:spcPct val="150000"/>
              </a:lnSpc>
              <a:spcBef>
                <a:spcPts val="0"/>
              </a:spcBef>
              <a:spcAft>
                <a:spcPts val="800"/>
              </a:spcAft>
              <a:buNone/>
            </a:pPr>
            <a:endParaRPr lang="fa-IR" sz="1800" kern="100" dirty="0">
              <a:effectLst/>
              <a:latin typeface="Century Gothic" panose="020B0502020202020204" pitchFamily="34" charset="0"/>
              <a:ea typeface="Century Gothic" panose="020B0502020202020204" pitchFamily="34" charset="0"/>
              <a:cs typeface="Arial" panose="020B0604020202020204" pitchFamily="34" charset="0"/>
            </a:endParaRPr>
          </a:p>
          <a:p>
            <a:pPr marL="0" marR="0" indent="0" algn="r" rtl="1">
              <a:lnSpc>
                <a:spcPct val="160000"/>
              </a:lnSpc>
              <a:spcBef>
                <a:spcPts val="0"/>
              </a:spcBef>
              <a:spcAft>
                <a:spcPts val="800"/>
              </a:spcAft>
              <a:buNone/>
            </a:pPr>
            <a:r>
              <a:rPr lang="ar-SA" kern="100" dirty="0">
                <a:effectLst/>
                <a:latin typeface="Century Gothic" panose="020B0502020202020204" pitchFamily="34" charset="0"/>
                <a:ea typeface="Century Gothic" panose="020B0502020202020204" pitchFamily="34" charset="0"/>
                <a:cs typeface="Arial" panose="020B0604020202020204" pitchFamily="34" charset="0"/>
              </a:rPr>
              <a:t>با پیشرفت تکنولوزی امروزه زمینه بازی سازی به یک صنعت پول ساز تبدیل شد و برای همین اکثر شرکت‌ها برای توسعه بازی های خود به دنبال برنامه نویس‌ها و متخصص‌های ساخت بازی هستند؛ شاید باورتان نشود اما </a:t>
            </a:r>
            <a:r>
              <a:rPr lang="ar-SA" b="1" kern="100" dirty="0">
                <a:effectLst/>
                <a:latin typeface="Century Gothic" panose="020B0502020202020204" pitchFamily="34" charset="0"/>
                <a:ea typeface="Century Gothic" panose="020B0502020202020204" pitchFamily="34" charset="0"/>
                <a:cs typeface="Arial" panose="020B0604020202020204" pitchFamily="34" charset="0"/>
              </a:rPr>
              <a:t>زبان برنامه نویسی پایتون</a:t>
            </a:r>
            <a:r>
              <a:rPr lang="ar-SA" kern="100" dirty="0">
                <a:effectLst/>
                <a:latin typeface="Century Gothic" panose="020B0502020202020204" pitchFamily="34" charset="0"/>
                <a:ea typeface="Century Gothic" panose="020B0502020202020204" pitchFamily="34" charset="0"/>
                <a:cs typeface="Arial" panose="020B0604020202020204" pitchFamily="34" charset="0"/>
              </a:rPr>
              <a:t> در بازی سازی نیز کاربردهای زیادی دارد و بازی‌های زیادی از جمله</a:t>
            </a:r>
            <a:r>
              <a:rPr lang="en-US" kern="100" dirty="0">
                <a:effectLst/>
                <a:latin typeface="Century Gothic" panose="020B0502020202020204" pitchFamily="34" charset="0"/>
                <a:ea typeface="Century Gothic" panose="020B0502020202020204" pitchFamily="34" charset="0"/>
                <a:cs typeface="Arial" panose="020B0604020202020204" pitchFamily="34" charset="0"/>
              </a:rPr>
              <a:t> Battlefield </a:t>
            </a:r>
            <a:r>
              <a:rPr lang="ar-SA" kern="100" dirty="0">
                <a:effectLst/>
                <a:latin typeface="Century Gothic" panose="020B0502020202020204" pitchFamily="34" charset="0"/>
                <a:ea typeface="Century Gothic" panose="020B0502020202020204" pitchFamily="34" charset="0"/>
                <a:cs typeface="Arial" panose="020B0604020202020204" pitchFamily="34" charset="0"/>
              </a:rPr>
              <a:t>با استفاده از پایتون ساخته شده اند؛ بازی های ساخته شده با پایتون  به طور چشمگیری درحال افزایش هستند پس اگر شماهم از علاقه مندان به این صنعت هستید می‌توانید با یادگیری پایتون و با استفاده از کتابخانه </a:t>
            </a:r>
            <a:r>
              <a:rPr lang="en-US" b="1" kern="100" dirty="0" err="1">
                <a:effectLst/>
                <a:latin typeface="Century Gothic" panose="020B0502020202020204" pitchFamily="34" charset="0"/>
                <a:ea typeface="Century Gothic" panose="020B0502020202020204" pitchFamily="34" charset="0"/>
                <a:cs typeface="Arial" panose="020B0604020202020204" pitchFamily="34" charset="0"/>
              </a:rPr>
              <a:t>pygame</a:t>
            </a:r>
            <a:r>
              <a:rPr lang="en-US" kern="100" dirty="0">
                <a:effectLst/>
                <a:latin typeface="Century Gothic" panose="020B0502020202020204" pitchFamily="34" charset="0"/>
                <a:ea typeface="Century Gothic" panose="020B0502020202020204" pitchFamily="34" charset="0"/>
                <a:cs typeface="Arial" panose="020B0604020202020204" pitchFamily="34" charset="0"/>
              </a:rPr>
              <a:t> </a:t>
            </a:r>
            <a:r>
              <a:rPr lang="fa-IR" kern="100" dirty="0">
                <a:effectLst/>
                <a:latin typeface="Century Gothic" panose="020B0502020202020204" pitchFamily="34" charset="0"/>
                <a:ea typeface="Century Gothic" panose="020B0502020202020204" pitchFamily="34" charset="0"/>
                <a:cs typeface="Arial" panose="020B0604020202020204" pitchFamily="34" charset="0"/>
              </a:rPr>
              <a:t> </a:t>
            </a:r>
            <a:r>
              <a:rPr lang="ar-SA" kern="100" dirty="0">
                <a:effectLst/>
                <a:latin typeface="Century Gothic" panose="020B0502020202020204" pitchFamily="34" charset="0"/>
                <a:ea typeface="Century Gothic" panose="020B0502020202020204" pitchFamily="34" charset="0"/>
                <a:cs typeface="Arial" panose="020B0604020202020204" pitchFamily="34" charset="0"/>
              </a:rPr>
              <a:t>و سایر کتابخانه های بازی سازی به هدف خود برسید</a:t>
            </a:r>
            <a:r>
              <a:rPr lang="en-US" kern="100" dirty="0">
                <a:effectLst/>
                <a:latin typeface="Century Gothic" panose="020B0502020202020204" pitchFamily="34" charset="0"/>
                <a:ea typeface="Century Gothic" panose="020B0502020202020204" pitchFamily="34" charset="0"/>
                <a:cs typeface="Arial" panose="020B0604020202020204" pitchFamily="34" charset="0"/>
              </a:rPr>
              <a:t>.</a:t>
            </a:r>
          </a:p>
        </p:txBody>
      </p:sp>
    </p:spTree>
    <p:extLst>
      <p:ext uri="{BB962C8B-B14F-4D97-AF65-F5344CB8AC3E}">
        <p14:creationId xmlns:p14="http://schemas.microsoft.com/office/powerpoint/2010/main" val="40002595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915816-508A-EC16-7152-F18B9C220966}"/>
              </a:ext>
            </a:extLst>
          </p:cNvPr>
          <p:cNvSpPr>
            <a:spLocks noGrp="1"/>
          </p:cNvSpPr>
          <p:nvPr>
            <p:ph idx="1"/>
          </p:nvPr>
        </p:nvSpPr>
        <p:spPr>
          <a:xfrm>
            <a:off x="1484310" y="640079"/>
            <a:ext cx="10018713" cy="5151121"/>
          </a:xfrm>
        </p:spPr>
        <p:txBody>
          <a:bodyPr anchor="t">
            <a:normAutofit lnSpcReduction="10000"/>
          </a:bodyPr>
          <a:lstStyle/>
          <a:p>
            <a:pPr algn="r" rtl="1"/>
            <a:r>
              <a:rPr lang="fa-IR" sz="2800" dirty="0"/>
              <a:t>کاربرد پایتون در ساخت اپلیکیشن های موبایل</a:t>
            </a:r>
            <a:endParaRPr lang="en-US" sz="2800" dirty="0"/>
          </a:p>
          <a:p>
            <a:pPr algn="r" rtl="1"/>
            <a:endParaRPr lang="en-US" dirty="0"/>
          </a:p>
          <a:p>
            <a:pPr marL="0" indent="0" algn="r" rtl="1">
              <a:lnSpc>
                <a:spcPct val="150000"/>
              </a:lnSpc>
              <a:buNone/>
            </a:pPr>
            <a:r>
              <a:rPr lang="ar-SA" dirty="0">
                <a:effectLst/>
                <a:latin typeface="Times New Roman" panose="02020603050405020304" pitchFamily="18" charset="0"/>
                <a:ea typeface="Times New Roman" panose="02020603050405020304" pitchFamily="18" charset="0"/>
              </a:rPr>
              <a:t>از دیگر کاربردهای زبان برنامه نویسی پایتون ساخت اپلیکیشن‌های موبایل است؛ شما با یادگیری زبان پایتون و تسلط به کتابخانه </a:t>
            </a:r>
            <a:r>
              <a:rPr lang="en-US" dirty="0" err="1">
                <a:effectLst/>
                <a:latin typeface="Times New Roman" panose="02020603050405020304" pitchFamily="18" charset="0"/>
                <a:ea typeface="Times New Roman" panose="02020603050405020304" pitchFamily="18" charset="0"/>
              </a:rPr>
              <a:t>kivy</a:t>
            </a:r>
            <a:r>
              <a:rPr lang="en-US" dirty="0">
                <a:effectLst/>
                <a:latin typeface="Times New Roman" panose="02020603050405020304" pitchFamily="18" charset="0"/>
                <a:ea typeface="Times New Roman" panose="02020603050405020304" pitchFamily="18" charset="0"/>
              </a:rPr>
              <a:t> </a:t>
            </a:r>
            <a:r>
              <a:rPr lang="fa-IR" dirty="0">
                <a:effectLst/>
                <a:latin typeface="Times New Roman" panose="02020603050405020304" pitchFamily="18" charset="0"/>
                <a:ea typeface="Times New Roman" panose="02020603050405020304" pitchFamily="18" charset="0"/>
              </a:rPr>
              <a:t> </a:t>
            </a:r>
            <a:r>
              <a:rPr lang="ar-SA" dirty="0">
                <a:effectLst/>
                <a:latin typeface="Times New Roman" panose="02020603050405020304" pitchFamily="18" charset="0"/>
                <a:ea typeface="Times New Roman" panose="02020603050405020304" pitchFamily="18" charset="0"/>
              </a:rPr>
              <a:t>قادر خواهید بود در زمینه توسعه برنامه موبایل با پایتون فعالیت کنید؛ امروزه شاهد این هستیم که اکثر افراد فعالیت‌های خودشان را از طریق موبایل انجام می‌دهند، پس با یادگیری این مهارت می‌توانید درآمد خوبی کسب کنید</a:t>
            </a:r>
            <a:r>
              <a:rPr lang="en-US" dirty="0">
                <a:effectLst/>
                <a:latin typeface="Times New Roman" panose="02020603050405020304" pitchFamily="18" charset="0"/>
                <a:ea typeface="Times New Roman" panose="02020603050405020304" pitchFamily="18" charset="0"/>
              </a:rPr>
              <a:t>.</a:t>
            </a:r>
          </a:p>
          <a:p>
            <a:pPr marL="0" indent="0" algn="r" rtl="1">
              <a:lnSpc>
                <a:spcPct val="150000"/>
              </a:lnSpc>
              <a:buNone/>
            </a:pPr>
            <a:r>
              <a:rPr lang="fa-IR" dirty="0">
                <a:effectLst/>
                <a:latin typeface="Times New Roman" panose="02020603050405020304" pitchFamily="18" charset="0"/>
                <a:ea typeface="Times New Roman" panose="02020603050405020304" pitchFamily="18" charset="0"/>
              </a:rPr>
              <a:t>((</a:t>
            </a:r>
            <a:r>
              <a:rPr lang="fa-IR" sz="2000" dirty="0">
                <a:effectLst/>
                <a:latin typeface="Times New Roman" panose="02020603050405020304" pitchFamily="18" charset="0"/>
                <a:ea typeface="Times New Roman" panose="02020603050405020304" pitchFamily="18" charset="0"/>
              </a:rPr>
              <a:t>از برنامه های ساخته شده با پایتون میتوانیم به :اینستاگرام ،یوتیوب ، اسپاتیقای و حتی گوگل اشاره کرد </a:t>
            </a:r>
            <a:r>
              <a:rPr lang="fa-IR" dirty="0">
                <a:effectLst/>
                <a:latin typeface="Times New Roman" panose="02020603050405020304" pitchFamily="18" charset="0"/>
                <a:ea typeface="Times New Roman" panose="02020603050405020304" pitchFamily="18" charset="0"/>
              </a:rPr>
              <a:t>))</a:t>
            </a:r>
            <a:endParaRPr lang="en-US" dirty="0">
              <a:effectLst/>
              <a:latin typeface="Times New Roman" panose="02020603050405020304" pitchFamily="18" charset="0"/>
              <a:ea typeface="Times New Roman" panose="02020603050405020304" pitchFamily="18" charset="0"/>
            </a:endParaRPr>
          </a:p>
          <a:p>
            <a:pPr marL="0" indent="0" algn="r" rtl="1">
              <a:buNone/>
            </a:pPr>
            <a:endParaRPr lang="en-US" dirty="0"/>
          </a:p>
        </p:txBody>
      </p:sp>
    </p:spTree>
    <p:extLst>
      <p:ext uri="{BB962C8B-B14F-4D97-AF65-F5344CB8AC3E}">
        <p14:creationId xmlns:p14="http://schemas.microsoft.com/office/powerpoint/2010/main" val="1105259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E2B85B-2644-3756-9CDA-4508EA36E996}"/>
              </a:ext>
            </a:extLst>
          </p:cNvPr>
          <p:cNvSpPr>
            <a:spLocks noGrp="1"/>
          </p:cNvSpPr>
          <p:nvPr>
            <p:ph idx="1"/>
          </p:nvPr>
        </p:nvSpPr>
        <p:spPr>
          <a:xfrm>
            <a:off x="1484310" y="182880"/>
            <a:ext cx="10018713" cy="6199632"/>
          </a:xfrm>
        </p:spPr>
        <p:txBody>
          <a:bodyPr anchor="t">
            <a:normAutofit fontScale="77500" lnSpcReduction="20000"/>
          </a:bodyPr>
          <a:lstStyle/>
          <a:p>
            <a:pPr algn="r" rtl="1"/>
            <a:r>
              <a:rPr lang="fa-IR" sz="3100" dirty="0"/>
              <a:t>کاربرد پایتون در مصور سازی داده </a:t>
            </a:r>
          </a:p>
          <a:p>
            <a:pPr marL="0" indent="0" algn="r" rtl="1">
              <a:lnSpc>
                <a:spcPct val="170000"/>
              </a:lnSpc>
              <a:buNone/>
            </a:pPr>
            <a:r>
              <a:rPr lang="ar-SA" sz="2300" dirty="0">
                <a:effectLst/>
                <a:latin typeface="Times New Roman" panose="02020603050405020304" pitchFamily="18" charset="0"/>
                <a:ea typeface="Times New Roman" panose="02020603050405020304" pitchFamily="18" charset="0"/>
              </a:rPr>
              <a:t>شاید بهتر است ابتدا به شما بگوییم که مصور سازی داده چیست؟ فرض کنید دیجی کالا یا هر برند بزرگ دیگری تصمیم بگیرد یک گزارش سالانه آماده کند که تمام اعداد و ارقام مربوط به تعداد مشتریان، سفارشات، داده‌های مالی، هزینه‌ها و … در اون وجود داشته باشد. با توجه به این که این اطلاعات مربوط به میلیون‌ها نفر هستند، فکر می‌کنید بهترین روش برای نشان دادن و مقایسه این اعداد و ارقام فایل متنی خواهد بود؟ یا انواع نمودارهای گرافیکی ؟</a:t>
            </a:r>
            <a:r>
              <a:rPr lang="en-US" sz="2300" dirty="0">
                <a:effectLst/>
                <a:latin typeface="Times New Roman" panose="02020603050405020304" pitchFamily="18" charset="0"/>
                <a:ea typeface="Times New Roman" panose="02020603050405020304" pitchFamily="18" charset="0"/>
              </a:rPr>
              <a:t>!</a:t>
            </a:r>
          </a:p>
          <a:p>
            <a:pPr marL="0" indent="0" algn="r" rtl="1">
              <a:lnSpc>
                <a:spcPct val="150000"/>
              </a:lnSpc>
              <a:buNone/>
            </a:pPr>
            <a:r>
              <a:rPr lang="ar-SA" sz="2300" dirty="0">
                <a:effectLst/>
                <a:latin typeface="Times New Roman" panose="02020603050405020304" pitchFamily="18" charset="0"/>
                <a:ea typeface="Times New Roman" panose="02020603050405020304" pitchFamily="18" charset="0"/>
              </a:rPr>
              <a:t>یک مثال ساده‌تر را در نظر بگیرید: نقشه‌ای بود که در زمان شیوع کرونا، استان‌ها را به رنگ های مختلف آبی، زرد، نارنجی و قرمز تقسیم می کرد و مخاطب در چند ثانیه کاملا متوجه می‌شد اوضاع کشور و هر استان در چه شرایطی هست</a:t>
            </a:r>
            <a:r>
              <a:rPr lang="en-US" sz="2300" dirty="0">
                <a:effectLst/>
                <a:latin typeface="Times New Roman" panose="02020603050405020304" pitchFamily="18" charset="0"/>
                <a:ea typeface="Times New Roman" panose="02020603050405020304" pitchFamily="18" charset="0"/>
              </a:rPr>
              <a:t>.</a:t>
            </a:r>
          </a:p>
          <a:p>
            <a:pPr marL="0" indent="0" algn="r" rtl="1">
              <a:lnSpc>
                <a:spcPct val="150000"/>
              </a:lnSpc>
              <a:buNone/>
            </a:pPr>
            <a:r>
              <a:rPr lang="ar-SA" sz="2300" dirty="0">
                <a:effectLst/>
                <a:latin typeface="Times New Roman" panose="02020603050405020304" pitchFamily="18" charset="0"/>
                <a:ea typeface="Times New Roman" panose="02020603050405020304" pitchFamily="18" charset="0"/>
              </a:rPr>
              <a:t>این‌ها نمونه‌ای از کاربرد و اهمیت به تصویر درآوردن یا همون مصورسازی داده هست که به خاطر مزایای فوق العاده‌ای که دارد، در همه علوم و زمینه ها استفاده می‌شود</a:t>
            </a:r>
            <a:r>
              <a:rPr lang="en-US" sz="2300" dirty="0">
                <a:effectLst/>
                <a:latin typeface="Times New Roman" panose="02020603050405020304" pitchFamily="18" charset="0"/>
                <a:ea typeface="Times New Roman" panose="02020603050405020304" pitchFamily="18" charset="0"/>
              </a:rPr>
              <a:t>.</a:t>
            </a:r>
          </a:p>
          <a:p>
            <a:pPr marL="0" indent="0" algn="r" rtl="1">
              <a:lnSpc>
                <a:spcPct val="150000"/>
              </a:lnSpc>
              <a:buNone/>
            </a:pPr>
            <a:r>
              <a:rPr lang="ar-SA" sz="2300" dirty="0">
                <a:effectLst/>
                <a:latin typeface="Times New Roman" panose="02020603050405020304" pitchFamily="18" charset="0"/>
                <a:ea typeface="Times New Roman" panose="02020603050405020304" pitchFamily="18" charset="0"/>
              </a:rPr>
              <a:t>حالا که فهمیدیم مصور سازی داده چیست و چه اهمیتی دارد، بهتر است بدانید </a:t>
            </a:r>
            <a:r>
              <a:rPr lang="ar-SA" sz="2300" b="1" dirty="0">
                <a:effectLst/>
                <a:latin typeface="Times New Roman" panose="02020603050405020304" pitchFamily="18" charset="0"/>
                <a:ea typeface="Times New Roman" panose="02020603050405020304" pitchFamily="18" charset="0"/>
              </a:rPr>
              <a:t>زبان برنامه نویسی پایتون</a:t>
            </a:r>
            <a:r>
              <a:rPr lang="ar-SA" sz="2300" dirty="0">
                <a:effectLst/>
                <a:latin typeface="Times New Roman" panose="02020603050405020304" pitchFamily="18" charset="0"/>
                <a:ea typeface="Times New Roman" panose="02020603050405020304" pitchFamily="18" charset="0"/>
              </a:rPr>
              <a:t> از قدرتمندترین زبان‌ها در این زمینه است و شما با یادگیری آن قادر خواهید بود در این زمینه فعالیت کنید</a:t>
            </a:r>
            <a:r>
              <a:rPr lang="en-US" sz="2300" dirty="0">
                <a:effectLst/>
                <a:latin typeface="Times New Roman" panose="02020603050405020304" pitchFamily="18" charset="0"/>
                <a:ea typeface="Times New Roman" panose="02020603050405020304" pitchFamily="18" charset="0"/>
              </a:rPr>
              <a:t>.</a:t>
            </a:r>
          </a:p>
          <a:p>
            <a:pPr marL="0" indent="0" algn="r" rtl="1">
              <a:buNone/>
            </a:pPr>
            <a:endParaRPr lang="fa-IR" dirty="0"/>
          </a:p>
        </p:txBody>
      </p:sp>
    </p:spTree>
    <p:extLst>
      <p:ext uri="{BB962C8B-B14F-4D97-AF65-F5344CB8AC3E}">
        <p14:creationId xmlns:p14="http://schemas.microsoft.com/office/powerpoint/2010/main" val="26359172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Parallax</Template>
  <TotalTime>170</TotalTime>
  <Words>3215</Words>
  <Application>Microsoft Office PowerPoint</Application>
  <PresentationFormat>Widescreen</PresentationFormat>
  <Paragraphs>159</Paragraphs>
  <Slides>32</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32</vt:i4>
      </vt:variant>
    </vt:vector>
  </HeadingPairs>
  <TitlesOfParts>
    <vt:vector size="41" baseType="lpstr">
      <vt:lpstr>110_Besmellah_1(MRT)</vt:lpstr>
      <vt:lpstr>Arial</vt:lpstr>
      <vt:lpstr>Century Gothic</vt:lpstr>
      <vt:lpstr>Corbel</vt:lpstr>
      <vt:lpstr>Courier New</vt:lpstr>
      <vt:lpstr>Symbol</vt:lpstr>
      <vt:lpstr>Times New Roman</vt:lpstr>
      <vt:lpstr>Wingdings</vt:lpstr>
      <vt:lpstr>Parallax</vt:lpstr>
      <vt:lpstr>h</vt:lpstr>
      <vt:lpstr>تاریخجه زبان برنامه نویسی پایتون و آشنایی با پایتون        </vt:lpstr>
      <vt:lpstr>با پایتون چه چیز هایی می توان ساخت ؟</vt:lpstr>
      <vt:lpstr>پایتون چیسیت و کاربرد های آن</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فریمورک های پایتون </vt:lpstr>
      <vt:lpstr>PowerPoint Presentation</vt:lpstr>
      <vt:lpstr>مزایا و معایب پایتون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dc:title>
  <dc:creator>amirhossen ghashami</dc:creator>
  <cp:lastModifiedBy>amirhossen ghashami</cp:lastModifiedBy>
  <cp:revision>4</cp:revision>
  <dcterms:created xsi:type="dcterms:W3CDTF">2024-05-19T10:40:14Z</dcterms:created>
  <dcterms:modified xsi:type="dcterms:W3CDTF">2024-06-19T15:44:46Z</dcterms:modified>
</cp:coreProperties>
</file>